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5" saveSubsetFonts="1">
  <p:sldMasterIdLst>
    <p:sldMasterId id="2147483660" r:id="rId4"/>
  </p:sldMasterIdLst>
  <p:sldIdLst>
    <p:sldId id="256" r:id="rId5"/>
  </p:sldIdLst>
  <p:sldSz cx="25199975" cy="359997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38" userDrawn="1">
          <p15:clr>
            <a:srgbClr val="A4A3A4"/>
          </p15:clr>
        </p15:guide>
        <p15:guide id="2" pos="79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02" autoAdjust="0"/>
    <p:restoredTop sz="94660"/>
  </p:normalViewPr>
  <p:slideViewPr>
    <p:cSldViewPr snapToGrid="0">
      <p:cViewPr varScale="1">
        <p:scale>
          <a:sx n="24" d="100"/>
          <a:sy n="24" d="100"/>
        </p:scale>
        <p:origin x="3438" y="114"/>
      </p:cViewPr>
      <p:guideLst>
        <p:guide orient="horz" pos="11338"/>
        <p:guide pos="79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5891626"/>
            <a:ext cx="21419979" cy="12533242"/>
          </a:xfrm>
        </p:spPr>
        <p:txBody>
          <a:bodyPr anchor="b"/>
          <a:lstStyle>
            <a:lvl1pPr algn="ctr">
              <a:defRPr sz="16535"/>
            </a:lvl1pPr>
          </a:lstStyle>
          <a:p>
            <a:r>
              <a:rPr lang="sv-SE"/>
              <a:t>Klicka här för att ändra mall för rubrikformat</a:t>
            </a:r>
            <a:endParaRPr lang="en-US" dirty="0"/>
          </a:p>
        </p:txBody>
      </p:sp>
      <p:sp>
        <p:nvSpPr>
          <p:cNvPr id="3" name="Subtitle 2"/>
          <p:cNvSpPr>
            <a:spLocks noGrp="1"/>
          </p:cNvSpPr>
          <p:nvPr>
            <p:ph type="subTitle" idx="1"/>
          </p:nvPr>
        </p:nvSpPr>
        <p:spPr>
          <a:xfrm>
            <a:off x="3149997" y="18908198"/>
            <a:ext cx="18899981" cy="8691601"/>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B4162367-5604-47E8-99D2-D0EC1A650D25}" type="datetimeFigureOut">
              <a:rPr lang="sv-SE" smtClean="0"/>
              <a:t>2022-01-11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A48D13D-A973-4CA1-9C66-71BB2DADDFB5}" type="slidenum">
              <a:rPr lang="sv-SE" smtClean="0"/>
              <a:t>‹#›</a:t>
            </a:fld>
            <a:endParaRPr lang="sv-SE"/>
          </a:p>
        </p:txBody>
      </p:sp>
    </p:spTree>
    <p:extLst>
      <p:ext uri="{BB962C8B-B14F-4D97-AF65-F5344CB8AC3E}">
        <p14:creationId xmlns:p14="http://schemas.microsoft.com/office/powerpoint/2010/main" val="1945935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4162367-5604-47E8-99D2-D0EC1A650D25}" type="datetimeFigureOut">
              <a:rPr lang="sv-SE" smtClean="0"/>
              <a:t>2022-01-11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A48D13D-A973-4CA1-9C66-71BB2DADDFB5}" type="slidenum">
              <a:rPr lang="sv-SE" smtClean="0"/>
              <a:t>‹#›</a:t>
            </a:fld>
            <a:endParaRPr lang="sv-SE"/>
          </a:p>
        </p:txBody>
      </p:sp>
    </p:spTree>
    <p:extLst>
      <p:ext uri="{BB962C8B-B14F-4D97-AF65-F5344CB8AC3E}">
        <p14:creationId xmlns:p14="http://schemas.microsoft.com/office/powerpoint/2010/main" val="885071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1916653"/>
            <a:ext cx="5433745" cy="30508114"/>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1732500" y="1916653"/>
            <a:ext cx="15986234" cy="30508114"/>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4162367-5604-47E8-99D2-D0EC1A650D25}" type="datetimeFigureOut">
              <a:rPr lang="sv-SE" smtClean="0"/>
              <a:t>2022-01-11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A48D13D-A973-4CA1-9C66-71BB2DADDFB5}" type="slidenum">
              <a:rPr lang="sv-SE" smtClean="0"/>
              <a:t>‹#›</a:t>
            </a:fld>
            <a:endParaRPr lang="sv-SE"/>
          </a:p>
        </p:txBody>
      </p:sp>
    </p:spTree>
    <p:extLst>
      <p:ext uri="{BB962C8B-B14F-4D97-AF65-F5344CB8AC3E}">
        <p14:creationId xmlns:p14="http://schemas.microsoft.com/office/powerpoint/2010/main" val="3554364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4162367-5604-47E8-99D2-D0EC1A650D25}" type="datetimeFigureOut">
              <a:rPr lang="sv-SE" smtClean="0"/>
              <a:t>2022-01-11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A48D13D-A973-4CA1-9C66-71BB2DADDFB5}" type="slidenum">
              <a:rPr lang="sv-SE" smtClean="0"/>
              <a:t>‹#›</a:t>
            </a:fld>
            <a:endParaRPr lang="sv-SE"/>
          </a:p>
        </p:txBody>
      </p:sp>
    </p:spTree>
    <p:extLst>
      <p:ext uri="{BB962C8B-B14F-4D97-AF65-F5344CB8AC3E}">
        <p14:creationId xmlns:p14="http://schemas.microsoft.com/office/powerpoint/2010/main" val="2499363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719375" y="8974945"/>
            <a:ext cx="21734978" cy="14974888"/>
          </a:xfrm>
        </p:spPr>
        <p:txBody>
          <a:bodyPr anchor="b"/>
          <a:lstStyle>
            <a:lvl1pPr>
              <a:defRPr sz="16535"/>
            </a:lvl1pPr>
          </a:lstStyle>
          <a:p>
            <a:r>
              <a:rPr lang="sv-SE"/>
              <a:t>Klicka här för att ändra mall för rubrikformat</a:t>
            </a:r>
            <a:endParaRPr lang="en-US" dirty="0"/>
          </a:p>
        </p:txBody>
      </p:sp>
      <p:sp>
        <p:nvSpPr>
          <p:cNvPr id="3" name="Text Placeholder 2"/>
          <p:cNvSpPr>
            <a:spLocks noGrp="1"/>
          </p:cNvSpPr>
          <p:nvPr>
            <p:ph type="body" idx="1"/>
          </p:nvPr>
        </p:nvSpPr>
        <p:spPr>
          <a:xfrm>
            <a:off x="1719375" y="24091502"/>
            <a:ext cx="21734978" cy="7874940"/>
          </a:xfrm>
        </p:spPr>
        <p:txBody>
          <a:bodyPr/>
          <a:lstStyle>
            <a:lvl1pPr marL="0" indent="0">
              <a:buNone/>
              <a:defRPr sz="6614">
                <a:solidFill>
                  <a:schemeClr val="tx1"/>
                </a:solidFill>
              </a:defRPr>
            </a:lvl1pPr>
            <a:lvl2pPr marL="1259997" indent="0">
              <a:buNone/>
              <a:defRPr sz="5512">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B4162367-5604-47E8-99D2-D0EC1A650D25}" type="datetimeFigureOut">
              <a:rPr lang="sv-SE" smtClean="0"/>
              <a:t>2022-01-11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A48D13D-A973-4CA1-9C66-71BB2DADDFB5}" type="slidenum">
              <a:rPr lang="sv-SE" smtClean="0"/>
              <a:t>‹#›</a:t>
            </a:fld>
            <a:endParaRPr lang="sv-SE"/>
          </a:p>
        </p:txBody>
      </p:sp>
    </p:spTree>
    <p:extLst>
      <p:ext uri="{BB962C8B-B14F-4D97-AF65-F5344CB8AC3E}">
        <p14:creationId xmlns:p14="http://schemas.microsoft.com/office/powerpoint/2010/main" val="4291059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732498" y="9583264"/>
            <a:ext cx="10709989" cy="2284150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12757488" y="9583264"/>
            <a:ext cx="10709989" cy="2284150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B4162367-5604-47E8-99D2-D0EC1A650D25}" type="datetimeFigureOut">
              <a:rPr lang="sv-SE" smtClean="0"/>
              <a:t>2022-01-11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A48D13D-A973-4CA1-9C66-71BB2DADDFB5}" type="slidenum">
              <a:rPr lang="sv-SE" smtClean="0"/>
              <a:t>‹#›</a:t>
            </a:fld>
            <a:endParaRPr lang="sv-SE"/>
          </a:p>
        </p:txBody>
      </p:sp>
    </p:spTree>
    <p:extLst>
      <p:ext uri="{BB962C8B-B14F-4D97-AF65-F5344CB8AC3E}">
        <p14:creationId xmlns:p14="http://schemas.microsoft.com/office/powerpoint/2010/main" val="3394105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1735781" y="1916661"/>
            <a:ext cx="21734978" cy="6958285"/>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1735783" y="8824938"/>
            <a:ext cx="10660769" cy="4324966"/>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sv-SE"/>
              <a:t>Redigera format för bakgrundstext</a:t>
            </a:r>
          </a:p>
        </p:txBody>
      </p:sp>
      <p:sp>
        <p:nvSpPr>
          <p:cNvPr id="4" name="Content Placeholder 3"/>
          <p:cNvSpPr>
            <a:spLocks noGrp="1"/>
          </p:cNvSpPr>
          <p:nvPr>
            <p:ph sz="half" idx="2"/>
          </p:nvPr>
        </p:nvSpPr>
        <p:spPr>
          <a:xfrm>
            <a:off x="1735783" y="13149904"/>
            <a:ext cx="10660769" cy="193415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12757489" y="8824938"/>
            <a:ext cx="10713272" cy="4324966"/>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sv-SE"/>
              <a:t>Redigera format för bakgrundstext</a:t>
            </a:r>
          </a:p>
        </p:txBody>
      </p:sp>
      <p:sp>
        <p:nvSpPr>
          <p:cNvPr id="6" name="Content Placeholder 5"/>
          <p:cNvSpPr>
            <a:spLocks noGrp="1"/>
          </p:cNvSpPr>
          <p:nvPr>
            <p:ph sz="quarter" idx="4"/>
          </p:nvPr>
        </p:nvSpPr>
        <p:spPr>
          <a:xfrm>
            <a:off x="12757489" y="13149904"/>
            <a:ext cx="10713272" cy="193415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B4162367-5604-47E8-99D2-D0EC1A650D25}" type="datetimeFigureOut">
              <a:rPr lang="sv-SE" smtClean="0"/>
              <a:t>2022-01-11</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DA48D13D-A973-4CA1-9C66-71BB2DADDFB5}" type="slidenum">
              <a:rPr lang="sv-SE" smtClean="0"/>
              <a:t>‹#›</a:t>
            </a:fld>
            <a:endParaRPr lang="sv-SE"/>
          </a:p>
        </p:txBody>
      </p:sp>
    </p:spTree>
    <p:extLst>
      <p:ext uri="{BB962C8B-B14F-4D97-AF65-F5344CB8AC3E}">
        <p14:creationId xmlns:p14="http://schemas.microsoft.com/office/powerpoint/2010/main" val="2059933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B4162367-5604-47E8-99D2-D0EC1A650D25}" type="datetimeFigureOut">
              <a:rPr lang="sv-SE" smtClean="0"/>
              <a:t>2022-01-11</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DA48D13D-A973-4CA1-9C66-71BB2DADDFB5}" type="slidenum">
              <a:rPr lang="sv-SE" smtClean="0"/>
              <a:t>‹#›</a:t>
            </a:fld>
            <a:endParaRPr lang="sv-SE"/>
          </a:p>
        </p:txBody>
      </p:sp>
    </p:spTree>
    <p:extLst>
      <p:ext uri="{BB962C8B-B14F-4D97-AF65-F5344CB8AC3E}">
        <p14:creationId xmlns:p14="http://schemas.microsoft.com/office/powerpoint/2010/main" val="3821689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162367-5604-47E8-99D2-D0EC1A650D25}" type="datetimeFigureOut">
              <a:rPr lang="sv-SE" smtClean="0"/>
              <a:t>2022-01-11</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DA48D13D-A973-4CA1-9C66-71BB2DADDFB5}" type="slidenum">
              <a:rPr lang="sv-SE" smtClean="0"/>
              <a:t>‹#›</a:t>
            </a:fld>
            <a:endParaRPr lang="sv-SE"/>
          </a:p>
        </p:txBody>
      </p:sp>
    </p:spTree>
    <p:extLst>
      <p:ext uri="{BB962C8B-B14F-4D97-AF65-F5344CB8AC3E}">
        <p14:creationId xmlns:p14="http://schemas.microsoft.com/office/powerpoint/2010/main" val="2693949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735780" y="2399982"/>
            <a:ext cx="8127648" cy="8399939"/>
          </a:xfrm>
        </p:spPr>
        <p:txBody>
          <a:bodyPr anchor="b"/>
          <a:lstStyle>
            <a:lvl1pPr>
              <a:defRPr sz="8819"/>
            </a:lvl1pPr>
          </a:lstStyle>
          <a:p>
            <a:r>
              <a:rPr lang="sv-SE"/>
              <a:t>Klicka här för att ändra mall för rubrikformat</a:t>
            </a:r>
            <a:endParaRPr lang="en-US" dirty="0"/>
          </a:p>
        </p:txBody>
      </p:sp>
      <p:sp>
        <p:nvSpPr>
          <p:cNvPr id="3" name="Content Placeholder 2"/>
          <p:cNvSpPr>
            <a:spLocks noGrp="1"/>
          </p:cNvSpPr>
          <p:nvPr>
            <p:ph idx="1"/>
          </p:nvPr>
        </p:nvSpPr>
        <p:spPr>
          <a:xfrm>
            <a:off x="10713272" y="5183304"/>
            <a:ext cx="12757487" cy="25583147"/>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735780" y="10799922"/>
            <a:ext cx="8127648" cy="20008190"/>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sv-SE"/>
              <a:t>Redigera format för bakgrundstext</a:t>
            </a:r>
          </a:p>
        </p:txBody>
      </p:sp>
      <p:sp>
        <p:nvSpPr>
          <p:cNvPr id="5" name="Date Placeholder 4"/>
          <p:cNvSpPr>
            <a:spLocks noGrp="1"/>
          </p:cNvSpPr>
          <p:nvPr>
            <p:ph type="dt" sz="half" idx="10"/>
          </p:nvPr>
        </p:nvSpPr>
        <p:spPr/>
        <p:txBody>
          <a:bodyPr/>
          <a:lstStyle/>
          <a:p>
            <a:fld id="{B4162367-5604-47E8-99D2-D0EC1A650D25}" type="datetimeFigureOut">
              <a:rPr lang="sv-SE" smtClean="0"/>
              <a:t>2022-01-11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A48D13D-A973-4CA1-9C66-71BB2DADDFB5}" type="slidenum">
              <a:rPr lang="sv-SE" smtClean="0"/>
              <a:t>‹#›</a:t>
            </a:fld>
            <a:endParaRPr lang="sv-SE"/>
          </a:p>
        </p:txBody>
      </p:sp>
    </p:spTree>
    <p:extLst>
      <p:ext uri="{BB962C8B-B14F-4D97-AF65-F5344CB8AC3E}">
        <p14:creationId xmlns:p14="http://schemas.microsoft.com/office/powerpoint/2010/main" val="975882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735780" y="2399982"/>
            <a:ext cx="8127648" cy="8399939"/>
          </a:xfrm>
        </p:spPr>
        <p:txBody>
          <a:bodyPr anchor="b"/>
          <a:lstStyle>
            <a:lvl1pPr>
              <a:defRPr sz="8819"/>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10713272" y="5183304"/>
            <a:ext cx="12757487" cy="25583147"/>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735780" y="10799922"/>
            <a:ext cx="8127648" cy="20008190"/>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sv-SE"/>
              <a:t>Redigera format för bakgrundstext</a:t>
            </a:r>
          </a:p>
        </p:txBody>
      </p:sp>
      <p:sp>
        <p:nvSpPr>
          <p:cNvPr id="5" name="Date Placeholder 4"/>
          <p:cNvSpPr>
            <a:spLocks noGrp="1"/>
          </p:cNvSpPr>
          <p:nvPr>
            <p:ph type="dt" sz="half" idx="10"/>
          </p:nvPr>
        </p:nvSpPr>
        <p:spPr/>
        <p:txBody>
          <a:bodyPr/>
          <a:lstStyle/>
          <a:p>
            <a:fld id="{B4162367-5604-47E8-99D2-D0EC1A650D25}" type="datetimeFigureOut">
              <a:rPr lang="sv-SE" smtClean="0"/>
              <a:t>2022-01-11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A48D13D-A973-4CA1-9C66-71BB2DADDFB5}" type="slidenum">
              <a:rPr lang="sv-SE" smtClean="0"/>
              <a:t>‹#›</a:t>
            </a:fld>
            <a:endParaRPr lang="sv-SE"/>
          </a:p>
        </p:txBody>
      </p:sp>
    </p:spTree>
    <p:extLst>
      <p:ext uri="{BB962C8B-B14F-4D97-AF65-F5344CB8AC3E}">
        <p14:creationId xmlns:p14="http://schemas.microsoft.com/office/powerpoint/2010/main" val="425025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1916661"/>
            <a:ext cx="21734978" cy="6958285"/>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732499" y="9583264"/>
            <a:ext cx="21734978" cy="22841503"/>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732498" y="33366432"/>
            <a:ext cx="5669994" cy="1916653"/>
          </a:xfrm>
          <a:prstGeom prst="rect">
            <a:avLst/>
          </a:prstGeom>
        </p:spPr>
        <p:txBody>
          <a:bodyPr vert="horz" lIns="91440" tIns="45720" rIns="91440" bIns="45720" rtlCol="0" anchor="ctr"/>
          <a:lstStyle>
            <a:lvl1pPr algn="l">
              <a:defRPr sz="3307">
                <a:solidFill>
                  <a:schemeClr val="tx1">
                    <a:tint val="75000"/>
                  </a:schemeClr>
                </a:solidFill>
              </a:defRPr>
            </a:lvl1pPr>
          </a:lstStyle>
          <a:p>
            <a:fld id="{B4162367-5604-47E8-99D2-D0EC1A650D25}" type="datetimeFigureOut">
              <a:rPr lang="sv-SE" smtClean="0"/>
              <a:t>2022-01-11</a:t>
            </a:fld>
            <a:endParaRPr lang="sv-SE"/>
          </a:p>
        </p:txBody>
      </p:sp>
      <p:sp>
        <p:nvSpPr>
          <p:cNvPr id="5" name="Footer Placeholder 4"/>
          <p:cNvSpPr>
            <a:spLocks noGrp="1"/>
          </p:cNvSpPr>
          <p:nvPr>
            <p:ph type="ftr" sz="quarter" idx="3"/>
          </p:nvPr>
        </p:nvSpPr>
        <p:spPr>
          <a:xfrm>
            <a:off x="8347492" y="33366432"/>
            <a:ext cx="8504992" cy="1916653"/>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17797483" y="33366432"/>
            <a:ext cx="5669994" cy="1916653"/>
          </a:xfrm>
          <a:prstGeom prst="rect">
            <a:avLst/>
          </a:prstGeom>
        </p:spPr>
        <p:txBody>
          <a:bodyPr vert="horz" lIns="91440" tIns="45720" rIns="91440" bIns="45720" rtlCol="0" anchor="ctr"/>
          <a:lstStyle>
            <a:lvl1pPr algn="r">
              <a:defRPr sz="3307">
                <a:solidFill>
                  <a:schemeClr val="tx1">
                    <a:tint val="75000"/>
                  </a:schemeClr>
                </a:solidFill>
              </a:defRPr>
            </a:lvl1pPr>
          </a:lstStyle>
          <a:p>
            <a:fld id="{DA48D13D-A973-4CA1-9C66-71BB2DADDFB5}" type="slidenum">
              <a:rPr lang="sv-SE" smtClean="0"/>
              <a:t>‹#›</a:t>
            </a:fld>
            <a:endParaRPr lang="sv-SE"/>
          </a:p>
        </p:txBody>
      </p:sp>
    </p:spTree>
    <p:extLst>
      <p:ext uri="{BB962C8B-B14F-4D97-AF65-F5344CB8AC3E}">
        <p14:creationId xmlns:p14="http://schemas.microsoft.com/office/powerpoint/2010/main" val="3565216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image" Target="../media/image2.wmf"/><Relationship Id="rId7"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hyperlink" Target="http://www.pixabay.com/" TargetMode="External"/><Relationship Id="rId5" Type="http://schemas.openxmlformats.org/officeDocument/2006/relationships/hyperlink" Target="http://www.freeimages.com/" TargetMode="External"/><Relationship Id="rId10" Type="http://schemas.openxmlformats.org/officeDocument/2006/relationships/image" Target="../media/image5.png"/><Relationship Id="rId4" Type="http://schemas.openxmlformats.org/officeDocument/2006/relationships/image" Target="../media/image3.wmf"/><Relationship Id="rId9"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B4E534-23F3-431E-874F-F0038B8A499B}"/>
              </a:ext>
            </a:extLst>
          </p:cNvPr>
          <p:cNvSpPr>
            <a:spLocks noGrp="1"/>
          </p:cNvSpPr>
          <p:nvPr>
            <p:ph type="ctrTitle"/>
          </p:nvPr>
        </p:nvSpPr>
        <p:spPr>
          <a:xfrm>
            <a:off x="3690257" y="1359421"/>
            <a:ext cx="17847028" cy="1747795"/>
          </a:xfrm>
        </p:spPr>
        <p:txBody>
          <a:bodyPr>
            <a:noAutofit/>
          </a:bodyPr>
          <a:lstStyle/>
          <a:p>
            <a:r>
              <a:rPr lang="sv-SE" sz="9600" dirty="0">
                <a:latin typeface="Arial" panose="020B0604020202020204" pitchFamily="34" charset="0"/>
                <a:cs typeface="Arial" panose="020B0604020202020204" pitchFamily="34" charset="0"/>
              </a:rPr>
              <a:t>Rubrik med passande storlek</a:t>
            </a:r>
          </a:p>
        </p:txBody>
      </p:sp>
      <p:pic>
        <p:nvPicPr>
          <p:cNvPr id="5" name="Bildobjekt 4">
            <a:extLst>
              <a:ext uri="{FF2B5EF4-FFF2-40B4-BE49-F238E27FC236}">
                <a16:creationId xmlns:a16="http://schemas.microsoft.com/office/drawing/2014/main" id="{8434F7B7-0F8A-47CE-9231-0753BFE02E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537284" y="283745"/>
            <a:ext cx="3053637" cy="3053637"/>
          </a:xfrm>
          <a:prstGeom prst="rect">
            <a:avLst/>
          </a:prstGeom>
        </p:spPr>
      </p:pic>
      <p:pic>
        <p:nvPicPr>
          <p:cNvPr id="15" name="Bildobjekt 14">
            <a:extLst>
              <a:ext uri="{FF2B5EF4-FFF2-40B4-BE49-F238E27FC236}">
                <a16:creationId xmlns:a16="http://schemas.microsoft.com/office/drawing/2014/main" id="{6A66B60D-CB77-4EE2-A85F-4A7D602BE3D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9111" y="513487"/>
            <a:ext cx="2593653" cy="2455325"/>
          </a:xfrm>
          <a:prstGeom prst="rect">
            <a:avLst/>
          </a:prstGeom>
        </p:spPr>
      </p:pic>
      <p:sp>
        <p:nvSpPr>
          <p:cNvPr id="6" name="Underrubrik 2">
            <a:extLst>
              <a:ext uri="{FF2B5EF4-FFF2-40B4-BE49-F238E27FC236}">
                <a16:creationId xmlns:a16="http://schemas.microsoft.com/office/drawing/2014/main" id="{76DE9EF9-6D82-40BA-BD64-7BBDD9132129}"/>
              </a:ext>
            </a:extLst>
          </p:cNvPr>
          <p:cNvSpPr txBox="1">
            <a:spLocks/>
          </p:cNvSpPr>
          <p:nvPr/>
        </p:nvSpPr>
        <p:spPr>
          <a:xfrm>
            <a:off x="729114" y="33223101"/>
            <a:ext cx="13249471" cy="3014089"/>
          </a:xfrm>
          <a:prstGeom prst="rect">
            <a:avLst/>
          </a:prstGeom>
        </p:spPr>
        <p:txBody>
          <a:bodyPr vert="horz" lIns="349758" tIns="174879" rIns="349758" bIns="174879" rtlCol="0">
            <a:normAutofit/>
          </a:bodyPr>
          <a:lstStyle>
            <a:lvl1pPr marL="0" indent="0" algn="ctr" defTabSz="3497580" rtl="0" eaLnBrk="1" latinLnBrk="0" hangingPunct="1">
              <a:spcBef>
                <a:spcPct val="20000"/>
              </a:spcBef>
              <a:buFont typeface="Arial" panose="020B0604020202020204" pitchFamily="34" charset="0"/>
              <a:buNone/>
              <a:defRPr sz="12200" kern="1200">
                <a:solidFill>
                  <a:schemeClr val="tx1">
                    <a:tint val="75000"/>
                  </a:schemeClr>
                </a:solidFill>
                <a:latin typeface="+mn-lt"/>
                <a:ea typeface="+mn-ea"/>
                <a:cs typeface="+mn-cs"/>
              </a:defRPr>
            </a:lvl1pPr>
            <a:lvl2pPr marL="1748790" indent="0" algn="ctr" defTabSz="3497580" rtl="0" eaLnBrk="1" latinLnBrk="0" hangingPunct="1">
              <a:spcBef>
                <a:spcPct val="20000"/>
              </a:spcBef>
              <a:buFont typeface="Arial" panose="020B0604020202020204" pitchFamily="34" charset="0"/>
              <a:buNone/>
              <a:defRPr sz="10700" kern="1200">
                <a:solidFill>
                  <a:schemeClr val="tx1">
                    <a:tint val="75000"/>
                  </a:schemeClr>
                </a:solidFill>
                <a:latin typeface="+mn-lt"/>
                <a:ea typeface="+mn-ea"/>
                <a:cs typeface="+mn-cs"/>
              </a:defRPr>
            </a:lvl2pPr>
            <a:lvl3pPr marL="3497580" indent="0" algn="ctr" defTabSz="3497580" rtl="0" eaLnBrk="1" latinLnBrk="0" hangingPunct="1">
              <a:spcBef>
                <a:spcPct val="20000"/>
              </a:spcBef>
              <a:buFont typeface="Arial" panose="020B0604020202020204" pitchFamily="34" charset="0"/>
              <a:buNone/>
              <a:defRPr sz="9200" kern="1200">
                <a:solidFill>
                  <a:schemeClr val="tx1">
                    <a:tint val="75000"/>
                  </a:schemeClr>
                </a:solidFill>
                <a:latin typeface="+mn-lt"/>
                <a:ea typeface="+mn-ea"/>
                <a:cs typeface="+mn-cs"/>
              </a:defRPr>
            </a:lvl3pPr>
            <a:lvl4pPr marL="5246370" indent="0" algn="ctr" defTabSz="3497580" rtl="0" eaLnBrk="1" latinLnBrk="0" hangingPunct="1">
              <a:spcBef>
                <a:spcPct val="20000"/>
              </a:spcBef>
              <a:buFont typeface="Arial" panose="020B0604020202020204" pitchFamily="34" charset="0"/>
              <a:buNone/>
              <a:defRPr sz="7700" kern="1200">
                <a:solidFill>
                  <a:schemeClr val="tx1">
                    <a:tint val="75000"/>
                  </a:schemeClr>
                </a:solidFill>
                <a:latin typeface="+mn-lt"/>
                <a:ea typeface="+mn-ea"/>
                <a:cs typeface="+mn-cs"/>
              </a:defRPr>
            </a:lvl4pPr>
            <a:lvl5pPr marL="6995160" indent="0" algn="ctr" defTabSz="3497580" rtl="0" eaLnBrk="1" latinLnBrk="0" hangingPunct="1">
              <a:spcBef>
                <a:spcPct val="20000"/>
              </a:spcBef>
              <a:buFont typeface="Arial" panose="020B0604020202020204" pitchFamily="34" charset="0"/>
              <a:buNone/>
              <a:defRPr sz="7700" kern="1200">
                <a:solidFill>
                  <a:schemeClr val="tx1">
                    <a:tint val="75000"/>
                  </a:schemeClr>
                </a:solidFill>
                <a:latin typeface="+mn-lt"/>
                <a:ea typeface="+mn-ea"/>
                <a:cs typeface="+mn-cs"/>
              </a:defRPr>
            </a:lvl5pPr>
            <a:lvl6pPr marL="8743950" indent="0" algn="ctr" defTabSz="3497580" rtl="0" eaLnBrk="1" latinLnBrk="0" hangingPunct="1">
              <a:spcBef>
                <a:spcPct val="20000"/>
              </a:spcBef>
              <a:buFont typeface="Arial" panose="020B0604020202020204" pitchFamily="34" charset="0"/>
              <a:buNone/>
              <a:defRPr sz="7700" kern="1200">
                <a:solidFill>
                  <a:schemeClr val="tx1">
                    <a:tint val="75000"/>
                  </a:schemeClr>
                </a:solidFill>
                <a:latin typeface="+mn-lt"/>
                <a:ea typeface="+mn-ea"/>
                <a:cs typeface="+mn-cs"/>
              </a:defRPr>
            </a:lvl6pPr>
            <a:lvl7pPr marL="10492740" indent="0" algn="ctr" defTabSz="3497580" rtl="0" eaLnBrk="1" latinLnBrk="0" hangingPunct="1">
              <a:spcBef>
                <a:spcPct val="20000"/>
              </a:spcBef>
              <a:buFont typeface="Arial" panose="020B0604020202020204" pitchFamily="34" charset="0"/>
              <a:buNone/>
              <a:defRPr sz="7700" kern="1200">
                <a:solidFill>
                  <a:schemeClr val="tx1">
                    <a:tint val="75000"/>
                  </a:schemeClr>
                </a:solidFill>
                <a:latin typeface="+mn-lt"/>
                <a:ea typeface="+mn-ea"/>
                <a:cs typeface="+mn-cs"/>
              </a:defRPr>
            </a:lvl7pPr>
            <a:lvl8pPr marL="12241530" indent="0" algn="ctr" defTabSz="3497580" rtl="0" eaLnBrk="1" latinLnBrk="0" hangingPunct="1">
              <a:spcBef>
                <a:spcPct val="20000"/>
              </a:spcBef>
              <a:buFont typeface="Arial" panose="020B0604020202020204" pitchFamily="34" charset="0"/>
              <a:buNone/>
              <a:defRPr sz="7700" kern="1200">
                <a:solidFill>
                  <a:schemeClr val="tx1">
                    <a:tint val="75000"/>
                  </a:schemeClr>
                </a:solidFill>
                <a:latin typeface="+mn-lt"/>
                <a:ea typeface="+mn-ea"/>
                <a:cs typeface="+mn-cs"/>
              </a:defRPr>
            </a:lvl8pPr>
            <a:lvl9pPr marL="13990320" indent="0" algn="ctr" defTabSz="3497580" rtl="0" eaLnBrk="1" latinLnBrk="0" hangingPunct="1">
              <a:spcBef>
                <a:spcPct val="20000"/>
              </a:spcBef>
              <a:buFont typeface="Arial" panose="020B0604020202020204" pitchFamily="34" charset="0"/>
              <a:buNone/>
              <a:defRPr sz="7700" kern="1200">
                <a:solidFill>
                  <a:schemeClr val="tx1">
                    <a:tint val="75000"/>
                  </a:schemeClr>
                </a:solidFill>
                <a:latin typeface="+mn-lt"/>
                <a:ea typeface="+mn-ea"/>
                <a:cs typeface="+mn-cs"/>
              </a:defRPr>
            </a:lvl9pPr>
          </a:lstStyle>
          <a:p>
            <a:pPr algn="l"/>
            <a:r>
              <a:rPr lang="sv-SE" sz="2800" dirty="0">
                <a:solidFill>
                  <a:schemeClr val="tx1"/>
                </a:solidFill>
                <a:latin typeface="Arial" panose="020B0604020202020204" pitchFamily="34" charset="0"/>
                <a:cs typeface="Arial" panose="020B0604020202020204" pitchFamily="34" charset="0"/>
              </a:rPr>
              <a:t>Kontaktdetaljer med teckensnitt Arial kan med fördel skrivas med typsnitt  28</a:t>
            </a:r>
          </a:p>
          <a:p>
            <a:pPr algn="l"/>
            <a:r>
              <a:rPr lang="sv-SE" sz="2800" dirty="0">
                <a:solidFill>
                  <a:schemeClr val="tx1"/>
                </a:solidFill>
                <a:latin typeface="Arial" panose="020B0604020202020204" pitchFamily="34" charset="0"/>
                <a:cs typeface="Arial" panose="020B0604020202020204" pitchFamily="34" charset="0"/>
              </a:rPr>
              <a:t>Namn 	</a:t>
            </a:r>
            <a:r>
              <a:rPr lang="sv-SE" sz="2800" dirty="0" err="1">
                <a:solidFill>
                  <a:schemeClr val="tx1"/>
                </a:solidFill>
                <a:latin typeface="Arial" panose="020B0604020202020204" pitchFamily="34" charset="0"/>
                <a:cs typeface="Arial" panose="020B0604020202020204" pitchFamily="34" charset="0"/>
              </a:rPr>
              <a:t>namn@epostadress</a:t>
            </a:r>
            <a:r>
              <a:rPr lang="sv-SE" sz="2800" dirty="0">
                <a:solidFill>
                  <a:schemeClr val="tx1"/>
                </a:solidFill>
                <a:latin typeface="Arial" panose="020B0604020202020204" pitchFamily="34" charset="0"/>
                <a:cs typeface="Arial" panose="020B0604020202020204" pitchFamily="34" charset="0"/>
              </a:rPr>
              <a:t> </a:t>
            </a:r>
          </a:p>
          <a:p>
            <a:pPr algn="l"/>
            <a:r>
              <a:rPr lang="sv-SE" sz="2800" dirty="0">
                <a:solidFill>
                  <a:schemeClr val="tx1"/>
                </a:solidFill>
                <a:latin typeface="Arial" panose="020B0604020202020204" pitchFamily="34" charset="0"/>
                <a:cs typeface="Arial" panose="020B0604020202020204" pitchFamily="34" charset="0"/>
              </a:rPr>
              <a:t>Namn	</a:t>
            </a:r>
            <a:r>
              <a:rPr lang="sv-SE" sz="2800" dirty="0" err="1">
                <a:solidFill>
                  <a:schemeClr val="tx1"/>
                </a:solidFill>
                <a:latin typeface="Arial" panose="020B0604020202020204" pitchFamily="34" charset="0"/>
                <a:cs typeface="Arial" panose="020B0604020202020204" pitchFamily="34" charset="0"/>
              </a:rPr>
              <a:t>namn@epostadress</a:t>
            </a:r>
            <a:endParaRPr lang="sv-SE" sz="2800" dirty="0">
              <a:solidFill>
                <a:schemeClr val="tx1"/>
              </a:solidFill>
              <a:latin typeface="Arial" panose="020B0604020202020204" pitchFamily="34" charset="0"/>
              <a:cs typeface="Arial" panose="020B0604020202020204" pitchFamily="34" charset="0"/>
            </a:endParaRPr>
          </a:p>
          <a:p>
            <a:pPr algn="l"/>
            <a:r>
              <a:rPr lang="sv-SE" sz="2800" dirty="0">
                <a:solidFill>
                  <a:schemeClr val="tx1"/>
                </a:solidFill>
                <a:latin typeface="Arial" panose="020B0604020202020204" pitchFamily="34" charset="0"/>
                <a:cs typeface="Arial" panose="020B0604020202020204" pitchFamily="34" charset="0"/>
              </a:rPr>
              <a:t>Namn	namn@epostadress </a:t>
            </a:r>
          </a:p>
        </p:txBody>
      </p:sp>
      <p:sp>
        <p:nvSpPr>
          <p:cNvPr id="14" name="Text Box 23">
            <a:extLst>
              <a:ext uri="{FF2B5EF4-FFF2-40B4-BE49-F238E27FC236}">
                <a16:creationId xmlns:a16="http://schemas.microsoft.com/office/drawing/2014/main" id="{CFA6538C-7184-4197-BDD8-29052D17EDE4}"/>
              </a:ext>
            </a:extLst>
          </p:cNvPr>
          <p:cNvSpPr txBox="1">
            <a:spLocks noChangeArrowheads="1"/>
          </p:cNvSpPr>
          <p:nvPr/>
        </p:nvSpPr>
        <p:spPr bwMode="auto">
          <a:xfrm>
            <a:off x="48126" y="3832284"/>
            <a:ext cx="25199976" cy="68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359359" tIns="71864" rIns="359359" bIns="179679">
            <a:spAutoFit/>
          </a:bodyPr>
          <a:lstStyle>
            <a:lvl1pPr algn="l" defTabSz="704850" eaLnBrk="0" hangingPunct="0">
              <a:buChar char="•"/>
              <a:defRPr sz="5400" b="1">
                <a:solidFill>
                  <a:schemeClr val="tx1"/>
                </a:solidFill>
                <a:latin typeface="Century Gothic" panose="020B0502020202020204" pitchFamily="34" charset="0"/>
              </a:defRPr>
            </a:lvl1pPr>
            <a:lvl2pPr marL="742950" indent="-285750" algn="l" defTabSz="704850" eaLnBrk="0" hangingPunct="0">
              <a:buChar char="–"/>
              <a:defRPr sz="3800">
                <a:solidFill>
                  <a:schemeClr val="tx1"/>
                </a:solidFill>
                <a:latin typeface="Arial" panose="020B0604020202020204" pitchFamily="34" charset="0"/>
              </a:defRPr>
            </a:lvl2pPr>
            <a:lvl3pPr marL="1143000" indent="-228600" algn="l" defTabSz="704850" eaLnBrk="0" hangingPunct="0">
              <a:buChar char="•"/>
              <a:defRPr sz="2700" i="1">
                <a:solidFill>
                  <a:schemeClr val="tx1"/>
                </a:solidFill>
                <a:latin typeface="Arial" panose="020B0604020202020204" pitchFamily="34" charset="0"/>
              </a:defRPr>
            </a:lvl3pPr>
            <a:lvl4pPr marL="1600200" indent="-228600" algn="l" defTabSz="704850" eaLnBrk="0" hangingPunct="0">
              <a:buChar char="–"/>
              <a:defRPr sz="7700">
                <a:solidFill>
                  <a:schemeClr val="tx1"/>
                </a:solidFill>
                <a:latin typeface="Arial" panose="020B0604020202020204" pitchFamily="34" charset="0"/>
              </a:defRPr>
            </a:lvl4pPr>
            <a:lvl5pPr marL="2057400" indent="-228600" algn="l" defTabSz="704850" eaLnBrk="0" hangingPunct="0">
              <a:buChar char="»"/>
              <a:defRPr sz="7700">
                <a:solidFill>
                  <a:schemeClr val="tx1"/>
                </a:solidFill>
                <a:latin typeface="Arial" panose="020B0604020202020204" pitchFamily="34" charset="0"/>
              </a:defRPr>
            </a:lvl5pPr>
            <a:lvl6pPr marL="2514600" indent="-228600" defTabSz="704850" eaLnBrk="0" fontAlgn="base" hangingPunct="0">
              <a:spcBef>
                <a:spcPct val="20000"/>
              </a:spcBef>
              <a:spcAft>
                <a:spcPct val="0"/>
              </a:spcAft>
              <a:buChar char="»"/>
              <a:defRPr sz="7700">
                <a:solidFill>
                  <a:schemeClr val="tx1"/>
                </a:solidFill>
                <a:latin typeface="Arial" panose="020B0604020202020204" pitchFamily="34" charset="0"/>
              </a:defRPr>
            </a:lvl6pPr>
            <a:lvl7pPr marL="2971800" indent="-228600" defTabSz="704850" eaLnBrk="0" fontAlgn="base" hangingPunct="0">
              <a:spcBef>
                <a:spcPct val="20000"/>
              </a:spcBef>
              <a:spcAft>
                <a:spcPct val="0"/>
              </a:spcAft>
              <a:buChar char="»"/>
              <a:defRPr sz="7700">
                <a:solidFill>
                  <a:schemeClr val="tx1"/>
                </a:solidFill>
                <a:latin typeface="Arial" panose="020B0604020202020204" pitchFamily="34" charset="0"/>
              </a:defRPr>
            </a:lvl7pPr>
            <a:lvl8pPr marL="3429000" indent="-228600" defTabSz="704850" eaLnBrk="0" fontAlgn="base" hangingPunct="0">
              <a:spcBef>
                <a:spcPct val="20000"/>
              </a:spcBef>
              <a:spcAft>
                <a:spcPct val="0"/>
              </a:spcAft>
              <a:buChar char="»"/>
              <a:defRPr sz="7700">
                <a:solidFill>
                  <a:schemeClr val="tx1"/>
                </a:solidFill>
                <a:latin typeface="Arial" panose="020B0604020202020204" pitchFamily="34" charset="0"/>
              </a:defRPr>
            </a:lvl8pPr>
            <a:lvl9pPr marL="3886200" indent="-228600" defTabSz="704850" eaLnBrk="0" fontAlgn="base" hangingPunct="0">
              <a:spcBef>
                <a:spcPct val="20000"/>
              </a:spcBef>
              <a:spcAft>
                <a:spcPct val="0"/>
              </a:spcAft>
              <a:buChar char="»"/>
              <a:defRPr sz="7700">
                <a:solidFill>
                  <a:schemeClr val="tx1"/>
                </a:solidFill>
                <a:latin typeface="Arial" panose="020B0604020202020204" pitchFamily="34" charset="0"/>
              </a:defRPr>
            </a:lvl9pPr>
          </a:lstStyle>
          <a:p>
            <a:pPr algn="ctr" eaLnBrk="1" hangingPunct="1">
              <a:buFontTx/>
              <a:buNone/>
            </a:pPr>
            <a:r>
              <a:rPr lang="sv-SE" altLang="sv-SE" sz="2800" b="0">
                <a:latin typeface="Arial" panose="020B0604020202020204" pitchFamily="34" charset="0"/>
                <a:cs typeface="Arial" panose="020B0604020202020204" pitchFamily="34" charset="0"/>
              </a:rPr>
              <a:t>Författarnas </a:t>
            </a:r>
            <a:r>
              <a:rPr lang="sv-SE" altLang="sv-SE" sz="2800" b="0" dirty="0">
                <a:latin typeface="Arial" panose="020B0604020202020204" pitchFamily="34" charset="0"/>
                <a:cs typeface="Arial" panose="020B0604020202020204" pitchFamily="34" charset="0"/>
              </a:rPr>
              <a:t>för- och efternamn och organisation 28pt</a:t>
            </a:r>
            <a:endParaRPr lang="en-US" altLang="sv-SE" sz="2800" b="0" dirty="0">
              <a:latin typeface="Arial" panose="020B0604020202020204" pitchFamily="34" charset="0"/>
              <a:cs typeface="Arial" panose="020B0604020202020204" pitchFamily="34" charset="0"/>
            </a:endParaRPr>
          </a:p>
        </p:txBody>
      </p:sp>
      <p:sp>
        <p:nvSpPr>
          <p:cNvPr id="3" name="textruta 2">
            <a:extLst>
              <a:ext uri="{FF2B5EF4-FFF2-40B4-BE49-F238E27FC236}">
                <a16:creationId xmlns:a16="http://schemas.microsoft.com/office/drawing/2014/main" id="{B85B1195-AE06-4894-9C03-55ED16096512}"/>
              </a:ext>
            </a:extLst>
          </p:cNvPr>
          <p:cNvSpPr txBox="1"/>
          <p:nvPr/>
        </p:nvSpPr>
        <p:spPr>
          <a:xfrm>
            <a:off x="979803" y="5186168"/>
            <a:ext cx="23299923" cy="3539430"/>
          </a:xfrm>
          <a:prstGeom prst="rect">
            <a:avLst/>
          </a:prstGeom>
          <a:noFill/>
        </p:spPr>
        <p:txBody>
          <a:bodyPr wrap="square" rtlCol="0">
            <a:spAutoFit/>
          </a:bodyPr>
          <a:lstStyle/>
          <a:p>
            <a:pPr algn="ctr"/>
            <a:r>
              <a:rPr lang="sv-SE" sz="4400" b="1" dirty="0">
                <a:latin typeface="Arial" panose="020B0604020202020204" pitchFamily="34" charset="0"/>
                <a:cs typeface="Arial" panose="020B0604020202020204" pitchFamily="34" charset="0"/>
              </a:rPr>
              <a:t>Slutsats</a:t>
            </a:r>
          </a:p>
          <a:p>
            <a:r>
              <a:rPr lang="sv-SE" altLang="sv-SE" sz="3600" dirty="0">
                <a:latin typeface="Arial" panose="020B0604020202020204" pitchFamily="34" charset="0"/>
                <a:cs typeface="Arial" panose="020B0604020202020204" pitchFamily="34" charset="0"/>
              </a:rPr>
              <a:t>I den här mallen får du ett antal rubriker du kan använda. Berätta alltid det viktigaste först – vad som är gjort, av vem och vad den/de har kommit fram till. Utforma din poster som en annons så går innehållet lättare fram. Du kan placera avsnitten nedan enligt eget tycke och smak. Den här postermallen ska endast användas som vägledning. Den har dock rätt storlek (70 cm x 100 cm) och tryckvänliga logotyper. Använd dessa. Avstånd/marginaler är anpassade. </a:t>
            </a:r>
          </a:p>
        </p:txBody>
      </p:sp>
      <p:sp>
        <p:nvSpPr>
          <p:cNvPr id="16" name="textruta 15">
            <a:extLst>
              <a:ext uri="{FF2B5EF4-FFF2-40B4-BE49-F238E27FC236}">
                <a16:creationId xmlns:a16="http://schemas.microsoft.com/office/drawing/2014/main" id="{EC5B7F5D-38A1-461A-8350-03CD25EB4065}"/>
              </a:ext>
            </a:extLst>
          </p:cNvPr>
          <p:cNvSpPr txBox="1"/>
          <p:nvPr/>
        </p:nvSpPr>
        <p:spPr>
          <a:xfrm>
            <a:off x="13330530" y="15809472"/>
            <a:ext cx="10949196" cy="11849398"/>
          </a:xfrm>
          <a:prstGeom prst="rect">
            <a:avLst/>
          </a:prstGeom>
          <a:noFill/>
        </p:spPr>
        <p:txBody>
          <a:bodyPr wrap="square" rtlCol="0">
            <a:spAutoFit/>
          </a:bodyPr>
          <a:lstStyle/>
          <a:p>
            <a:r>
              <a:rPr lang="sv-SE" sz="4400" b="1" dirty="0">
                <a:latin typeface="Arial" panose="020B0604020202020204" pitchFamily="34" charset="0"/>
                <a:cs typeface="Arial" panose="020B0604020202020204" pitchFamily="34" charset="0"/>
              </a:rPr>
              <a:t>Metod</a:t>
            </a:r>
          </a:p>
          <a:p>
            <a:r>
              <a:rPr lang="sv-SE" altLang="sv-SE" sz="3600" dirty="0">
                <a:latin typeface="Arial" panose="020B0604020202020204" pitchFamily="34" charset="0"/>
                <a:cs typeface="Arial" panose="020B0604020202020204" pitchFamily="34" charset="0"/>
              </a:rPr>
              <a:t>Bilder ska vara av hög kvalitet. </a:t>
            </a:r>
            <a:r>
              <a:rPr lang="sv-SE" sz="3600" dirty="0">
                <a:latin typeface="Arial" panose="020B0604020202020204" pitchFamily="34" charset="0"/>
                <a:cs typeface="Arial" panose="020B0604020202020204" pitchFamily="34" charset="0"/>
              </a:rPr>
              <a:t>Zooma powerpoint-sidan till 300 % för att se hur bilden ser ut i förstorat läge.</a:t>
            </a:r>
            <a:r>
              <a:rPr lang="sv-SE" dirty="0"/>
              <a:t> </a:t>
            </a:r>
            <a:r>
              <a:rPr lang="sv-SE" sz="3600" dirty="0">
                <a:latin typeface="Arial" panose="020B0604020202020204" pitchFamily="34" charset="0"/>
                <a:cs typeface="Arial" panose="020B0604020202020204" pitchFamily="34" charset="0"/>
              </a:rPr>
              <a:t>Om du inte har egna bilder kan du söka gratisbilder på sajter som t.ex. </a:t>
            </a:r>
            <a:r>
              <a:rPr lang="sv-SE" sz="3600" dirty="0">
                <a:latin typeface="Arial" panose="020B0604020202020204" pitchFamily="34" charset="0"/>
                <a:cs typeface="Arial" panose="020B0604020202020204" pitchFamily="34" charset="0"/>
                <a:hlinkClick r:id="rId5"/>
              </a:rPr>
              <a:t>www.freeimages.com</a:t>
            </a:r>
            <a:r>
              <a:rPr lang="sv-SE" sz="3600" dirty="0">
                <a:latin typeface="Arial" panose="020B0604020202020204" pitchFamily="34" charset="0"/>
                <a:cs typeface="Arial" panose="020B0604020202020204" pitchFamily="34" charset="0"/>
              </a:rPr>
              <a:t>  och </a:t>
            </a:r>
            <a:r>
              <a:rPr lang="sv-SE" sz="3600" dirty="0">
                <a:latin typeface="Arial" panose="020B0604020202020204" pitchFamily="34" charset="0"/>
                <a:cs typeface="Arial" panose="020B0604020202020204" pitchFamily="34" charset="0"/>
                <a:hlinkClick r:id="rId6"/>
              </a:rPr>
              <a:t>www.pixabay.com</a:t>
            </a:r>
            <a:r>
              <a:rPr lang="sv-SE" sz="3600" dirty="0">
                <a:latin typeface="Arial" panose="020B0604020202020204" pitchFamily="34" charset="0"/>
                <a:cs typeface="Arial" panose="020B0604020202020204" pitchFamily="34" charset="0"/>
              </a:rPr>
              <a:t>. Varje bild har en licensinformation knuten till sig. På dessa sajter får du mestadels använda bilderna fritt i dina trycksaker. På </a:t>
            </a:r>
            <a:r>
              <a:rPr lang="sv-SE" sz="3600" dirty="0" err="1">
                <a:latin typeface="Arial" panose="020B0604020202020204" pitchFamily="34" charset="0"/>
                <a:cs typeface="Arial" panose="020B0604020202020204" pitchFamily="34" charset="0"/>
              </a:rPr>
              <a:t>free</a:t>
            </a:r>
            <a:r>
              <a:rPr lang="sv-SE" sz="3600" dirty="0">
                <a:latin typeface="Arial" panose="020B0604020202020204" pitchFamily="34" charset="0"/>
                <a:cs typeface="Arial" panose="020B0604020202020204" pitchFamily="34" charset="0"/>
              </a:rPr>
              <a:t> images kan du registrera dig för att få tillgång till högre kvalitet, på </a:t>
            </a:r>
            <a:r>
              <a:rPr lang="sv-SE" sz="3600" dirty="0" err="1">
                <a:latin typeface="Arial" panose="020B0604020202020204" pitchFamily="34" charset="0"/>
                <a:cs typeface="Arial" panose="020B0604020202020204" pitchFamily="34" charset="0"/>
              </a:rPr>
              <a:t>pixabay</a:t>
            </a:r>
            <a:r>
              <a:rPr lang="sv-SE" sz="3600" dirty="0">
                <a:latin typeface="Arial" panose="020B0604020202020204" pitchFamily="34" charset="0"/>
                <a:cs typeface="Arial" panose="020B0604020202020204" pitchFamily="34" charset="0"/>
              </a:rPr>
              <a:t> kan du ladda ner bilder utan att registrera dig. Ladda ner fotot och spara i </a:t>
            </a:r>
            <a:r>
              <a:rPr lang="sv-SE" sz="3600" dirty="0" err="1">
                <a:latin typeface="Arial" panose="020B0604020202020204" pitchFamily="34" charset="0"/>
                <a:cs typeface="Arial" panose="020B0604020202020204" pitchFamily="34" charset="0"/>
              </a:rPr>
              <a:t>jpg-format</a:t>
            </a:r>
            <a:r>
              <a:rPr lang="sv-SE" sz="3600" dirty="0">
                <a:latin typeface="Arial" panose="020B0604020202020204" pitchFamily="34" charset="0"/>
                <a:cs typeface="Arial" panose="020B0604020202020204" pitchFamily="34" charset="0"/>
              </a:rPr>
              <a:t>.</a:t>
            </a:r>
          </a:p>
          <a:p>
            <a:endParaRPr lang="sv-SE" sz="3600" dirty="0">
              <a:latin typeface="Arial" panose="020B0604020202020204" pitchFamily="34" charset="0"/>
              <a:cs typeface="Arial" panose="020B0604020202020204" pitchFamily="34" charset="0"/>
            </a:endParaRPr>
          </a:p>
          <a:p>
            <a:r>
              <a:rPr lang="sv-SE" sz="3600" dirty="0">
                <a:latin typeface="Arial" panose="020B0604020202020204" pitchFamily="34" charset="0"/>
                <a:cs typeface="Arial" panose="020B0604020202020204" pitchFamily="34" charset="0"/>
              </a:rPr>
              <a:t>Undvik bilder om du är osäker på användnings-rättigheterna. Att kopiera en bild direkt från internet kan innebära både dålig bildkvalitet och att du bryter mot användningsrättigheterna. I menyn på Google, välj </a:t>
            </a:r>
            <a:r>
              <a:rPr lang="sv-SE" sz="3600" i="1" dirty="0">
                <a:latin typeface="Arial" panose="020B0604020202020204" pitchFamily="34" charset="0"/>
                <a:cs typeface="Arial" panose="020B0604020202020204" pitchFamily="34" charset="0"/>
              </a:rPr>
              <a:t>Bilder</a:t>
            </a:r>
            <a:r>
              <a:rPr lang="sv-SE" sz="3600" dirty="0">
                <a:latin typeface="Arial" panose="020B0604020202020204" pitchFamily="34" charset="0"/>
                <a:cs typeface="Arial" panose="020B0604020202020204" pitchFamily="34" charset="0"/>
              </a:rPr>
              <a:t>. Klicka sedan på </a:t>
            </a:r>
            <a:r>
              <a:rPr lang="sv-SE" sz="3600" i="1" dirty="0">
                <a:latin typeface="Arial" panose="020B0604020202020204" pitchFamily="34" charset="0"/>
                <a:cs typeface="Arial" panose="020B0604020202020204" pitchFamily="34" charset="0"/>
              </a:rPr>
              <a:t>Verktyg</a:t>
            </a:r>
            <a:r>
              <a:rPr lang="sv-SE" sz="3600" dirty="0">
                <a:latin typeface="Arial" panose="020B0604020202020204" pitchFamily="34" charset="0"/>
                <a:cs typeface="Arial" panose="020B0604020202020204" pitchFamily="34" charset="0"/>
              </a:rPr>
              <a:t> och </a:t>
            </a:r>
            <a:r>
              <a:rPr lang="sv-SE" sz="3600" i="1" dirty="0">
                <a:latin typeface="Arial" panose="020B0604020202020204" pitchFamily="34" charset="0"/>
                <a:cs typeface="Arial" panose="020B0604020202020204" pitchFamily="34" charset="0"/>
              </a:rPr>
              <a:t>Användningsrättigheter. </a:t>
            </a:r>
            <a:r>
              <a:rPr lang="sv-SE" sz="3600" dirty="0">
                <a:latin typeface="Arial" panose="020B0604020202020204" pitchFamily="34" charset="0"/>
                <a:cs typeface="Arial" panose="020B0604020202020204" pitchFamily="34" charset="0"/>
              </a:rPr>
              <a:t>Under rubriken </a:t>
            </a:r>
            <a:r>
              <a:rPr lang="sv-SE" sz="3600" i="1" dirty="0" err="1">
                <a:latin typeface="Arial" panose="020B0604020202020204" pitchFamily="34" charset="0"/>
                <a:cs typeface="Arial" panose="020B0604020202020204" pitchFamily="34" charset="0"/>
              </a:rPr>
              <a:t>Creative</a:t>
            </a:r>
            <a:r>
              <a:rPr lang="sv-SE" sz="3600" i="1" dirty="0">
                <a:latin typeface="Arial" panose="020B0604020202020204" pitchFamily="34" charset="0"/>
                <a:cs typeface="Arial" panose="020B0604020202020204" pitchFamily="34" charset="0"/>
              </a:rPr>
              <a:t> </a:t>
            </a:r>
            <a:r>
              <a:rPr lang="sv-SE" sz="3600" i="1" dirty="0" err="1">
                <a:latin typeface="Arial" panose="020B0604020202020204" pitchFamily="34" charset="0"/>
                <a:cs typeface="Arial" panose="020B0604020202020204" pitchFamily="34" charset="0"/>
              </a:rPr>
              <a:t>Commons</a:t>
            </a:r>
            <a:r>
              <a:rPr lang="sv-SE" sz="3600" i="1" dirty="0">
                <a:latin typeface="Arial" panose="020B0604020202020204" pitchFamily="34" charset="0"/>
                <a:cs typeface="Arial" panose="020B0604020202020204" pitchFamily="34" charset="0"/>
              </a:rPr>
              <a:t>-licenser </a:t>
            </a:r>
            <a:r>
              <a:rPr lang="sv-SE" sz="3600" dirty="0">
                <a:latin typeface="Arial" panose="020B0604020202020204" pitchFamily="34" charset="0"/>
                <a:cs typeface="Arial" panose="020B0604020202020204" pitchFamily="34" charset="0"/>
              </a:rPr>
              <a:t>hittar du bilder du får använda. Kontrollera dock alltid kvaliteten.</a:t>
            </a:r>
          </a:p>
        </p:txBody>
      </p:sp>
      <p:sp>
        <p:nvSpPr>
          <p:cNvPr id="17" name="textruta 16">
            <a:extLst>
              <a:ext uri="{FF2B5EF4-FFF2-40B4-BE49-F238E27FC236}">
                <a16:creationId xmlns:a16="http://schemas.microsoft.com/office/drawing/2014/main" id="{849C3BD6-5D77-4C7F-9DC9-E9334092564B}"/>
              </a:ext>
            </a:extLst>
          </p:cNvPr>
          <p:cNvSpPr txBox="1"/>
          <p:nvPr/>
        </p:nvSpPr>
        <p:spPr>
          <a:xfrm>
            <a:off x="13330530" y="27909200"/>
            <a:ext cx="10949196" cy="3816429"/>
          </a:xfrm>
          <a:prstGeom prst="rect">
            <a:avLst/>
          </a:prstGeom>
          <a:noFill/>
        </p:spPr>
        <p:txBody>
          <a:bodyPr wrap="square" rtlCol="0">
            <a:spAutoFit/>
          </a:bodyPr>
          <a:lstStyle/>
          <a:p>
            <a:r>
              <a:rPr lang="sv-SE" sz="4400" b="1" dirty="0">
                <a:latin typeface="Arial" panose="020B0604020202020204" pitchFamily="34" charset="0"/>
                <a:cs typeface="Arial" panose="020B0604020202020204" pitchFamily="34" charset="0"/>
              </a:rPr>
              <a:t>Resultat</a:t>
            </a:r>
          </a:p>
          <a:p>
            <a:r>
              <a:rPr lang="sv-SE" altLang="sv-SE" sz="3600" dirty="0">
                <a:latin typeface="Arial" panose="020B0604020202020204" pitchFamily="34" charset="0"/>
                <a:cs typeface="Arial" panose="020B0604020202020204" pitchFamily="34" charset="0"/>
              </a:rPr>
              <a:t>Underlätta för läsaren att snabbt avläsa posterns avsändare. I den här postermallen finns kontaktuppgifter längst ner till vänster. En del författare väljer även att inkludera en bild på sig själv i sin poster. </a:t>
            </a:r>
            <a:endParaRPr lang="sv-SE" dirty="0"/>
          </a:p>
          <a:p>
            <a:endParaRPr lang="sv-SE" dirty="0"/>
          </a:p>
        </p:txBody>
      </p:sp>
      <p:sp>
        <p:nvSpPr>
          <p:cNvPr id="18" name="textruta 17">
            <a:extLst>
              <a:ext uri="{FF2B5EF4-FFF2-40B4-BE49-F238E27FC236}">
                <a16:creationId xmlns:a16="http://schemas.microsoft.com/office/drawing/2014/main" id="{C2CC5DD3-7D94-4B65-A510-C8882CE13582}"/>
              </a:ext>
            </a:extLst>
          </p:cNvPr>
          <p:cNvSpPr txBox="1"/>
          <p:nvPr/>
        </p:nvSpPr>
        <p:spPr>
          <a:xfrm>
            <a:off x="979803" y="9395192"/>
            <a:ext cx="10949196" cy="5632311"/>
          </a:xfrm>
          <a:prstGeom prst="rect">
            <a:avLst/>
          </a:prstGeom>
          <a:noFill/>
        </p:spPr>
        <p:txBody>
          <a:bodyPr wrap="square" rtlCol="0">
            <a:spAutoFit/>
          </a:bodyPr>
          <a:lstStyle/>
          <a:p>
            <a:r>
              <a:rPr lang="sv-SE" sz="4400" b="1" dirty="0">
                <a:latin typeface="Arial" panose="020B0604020202020204" pitchFamily="34" charset="0"/>
                <a:cs typeface="Arial" panose="020B0604020202020204" pitchFamily="34" charset="0"/>
              </a:rPr>
              <a:t>Bakgrund</a:t>
            </a:r>
          </a:p>
          <a:p>
            <a:pPr lvl="0"/>
            <a:r>
              <a:rPr lang="sv-SE" sz="3600" dirty="0">
                <a:latin typeface="Arial" panose="020B0604020202020204" pitchFamily="34" charset="0"/>
                <a:cs typeface="Arial" panose="020B0604020202020204" pitchFamily="34" charset="0"/>
              </a:rPr>
              <a:t>Texten bör delas upp i stycken med ca fem rader och 40–50 bokstäver per rad. Texten kan med fördel vara vänsterställd för att slippa stora ordmellanrum. </a:t>
            </a:r>
          </a:p>
          <a:p>
            <a:r>
              <a:rPr lang="sv-SE" sz="3600" dirty="0">
                <a:latin typeface="Arial" panose="020B0604020202020204" pitchFamily="34" charset="0"/>
                <a:cs typeface="Arial" panose="020B0604020202020204" pitchFamily="34" charset="0"/>
              </a:rPr>
              <a:t>Undvik förkortningar. </a:t>
            </a:r>
            <a:br>
              <a:rPr lang="sv-SE" sz="3600" dirty="0">
                <a:latin typeface="Arial" panose="020B0604020202020204" pitchFamily="34" charset="0"/>
                <a:cs typeface="Arial" panose="020B0604020202020204" pitchFamily="34" charset="0"/>
              </a:rPr>
            </a:br>
            <a:br>
              <a:rPr lang="sv-SE" sz="2800" dirty="0">
                <a:latin typeface="Arial" panose="020B0604020202020204" pitchFamily="34" charset="0"/>
                <a:cs typeface="Arial" panose="020B0604020202020204" pitchFamily="34" charset="0"/>
              </a:rPr>
            </a:br>
            <a:r>
              <a:rPr lang="sv-SE" sz="3600" dirty="0">
                <a:latin typeface="Arial" panose="020B0604020202020204" pitchFamily="34" charset="0"/>
                <a:cs typeface="Arial" panose="020B0604020202020204" pitchFamily="34" charset="0"/>
              </a:rPr>
              <a:t>Textens funktion ska så långt som möjligt bara vara som ett komplement till bilderna. Undvik</a:t>
            </a:r>
            <a:r>
              <a:rPr lang="sv-SE" dirty="0"/>
              <a:t> </a:t>
            </a:r>
            <a:r>
              <a:rPr lang="sv-SE" sz="3600" dirty="0"/>
              <a:t> </a:t>
            </a:r>
            <a:r>
              <a:rPr lang="sv-SE" sz="3600" dirty="0">
                <a:latin typeface="Arial" panose="020B0604020202020204" pitchFamily="34" charset="0"/>
                <a:cs typeface="Arial" panose="020B0604020202020204" pitchFamily="34" charset="0"/>
              </a:rPr>
              <a:t>text på bild, särskilt brödtext. Den blir svårläst om bilden är brokig och ger en sämre läsbarhet.</a:t>
            </a:r>
          </a:p>
        </p:txBody>
      </p:sp>
      <p:graphicFrame>
        <p:nvGraphicFramePr>
          <p:cNvPr id="19" name="Object 9">
            <a:extLst>
              <a:ext uri="{FF2B5EF4-FFF2-40B4-BE49-F238E27FC236}">
                <a16:creationId xmlns:a16="http://schemas.microsoft.com/office/drawing/2014/main" id="{DF4F3D48-AD96-43DF-8D7F-342F713B15A2}"/>
              </a:ext>
            </a:extLst>
          </p:cNvPr>
          <p:cNvGraphicFramePr>
            <a:graphicFrameLocks noChangeAspect="1"/>
          </p:cNvGraphicFramePr>
          <p:nvPr>
            <p:extLst>
              <p:ext uri="{D42A27DB-BD31-4B8C-83A1-F6EECF244321}">
                <p14:modId xmlns:p14="http://schemas.microsoft.com/office/powerpoint/2010/main" val="1745380397"/>
              </p:ext>
            </p:extLst>
          </p:nvPr>
        </p:nvGraphicFramePr>
        <p:xfrm>
          <a:off x="13295906" y="9488775"/>
          <a:ext cx="10877007" cy="4475665"/>
        </p:xfrm>
        <a:graphic>
          <a:graphicData uri="http://schemas.openxmlformats.org/presentationml/2006/ole">
            <mc:AlternateContent xmlns:mc="http://schemas.openxmlformats.org/markup-compatibility/2006">
              <mc:Choice xmlns:v="urn:schemas-microsoft-com:vml" Requires="v">
                <p:oleObj spid="_x0000_s1051" name="Chart" r:id="rId7" imgW="4524223" imgH="1905152" progId="Excel.Chart.8">
                  <p:embed/>
                </p:oleObj>
              </mc:Choice>
              <mc:Fallback>
                <p:oleObj name="Chart" r:id="rId7" imgW="4524223" imgH="1905152" progId="Excel.Chart.8">
                  <p:embed/>
                  <p:pic>
                    <p:nvPicPr>
                      <p:cNvPr id="3078" name="Object 9">
                        <a:extLst>
                          <a:ext uri="{FF2B5EF4-FFF2-40B4-BE49-F238E27FC236}">
                            <a16:creationId xmlns:a16="http://schemas.microsoft.com/office/drawing/2014/main" id="{64A4DF26-9704-404A-BCE8-CD8FEE95E43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295906" y="9488775"/>
                        <a:ext cx="10877007" cy="4475665"/>
                      </a:xfrm>
                      <a:prstGeom prst="rect">
                        <a:avLst/>
                      </a:prstGeom>
                      <a:noFill/>
                      <a:ln>
                        <a:noFill/>
                      </a:ln>
                      <a:effectLst/>
                    </p:spPr>
                  </p:pic>
                </p:oleObj>
              </mc:Fallback>
            </mc:AlternateContent>
          </a:graphicData>
        </a:graphic>
      </p:graphicFrame>
      <p:sp>
        <p:nvSpPr>
          <p:cNvPr id="20" name="textruta 19">
            <a:extLst>
              <a:ext uri="{FF2B5EF4-FFF2-40B4-BE49-F238E27FC236}">
                <a16:creationId xmlns:a16="http://schemas.microsoft.com/office/drawing/2014/main" id="{5C813B61-3B92-4C26-AB89-2B6C7B1846D0}"/>
              </a:ext>
            </a:extLst>
          </p:cNvPr>
          <p:cNvSpPr txBox="1"/>
          <p:nvPr/>
        </p:nvSpPr>
        <p:spPr>
          <a:xfrm>
            <a:off x="979803" y="15846827"/>
            <a:ext cx="10949196" cy="7694414"/>
          </a:xfrm>
          <a:prstGeom prst="rect">
            <a:avLst/>
          </a:prstGeom>
          <a:noFill/>
        </p:spPr>
        <p:txBody>
          <a:bodyPr wrap="square" rtlCol="0">
            <a:spAutoFit/>
          </a:bodyPr>
          <a:lstStyle/>
          <a:p>
            <a:r>
              <a:rPr lang="sv-SE" sz="4400" b="1" dirty="0">
                <a:latin typeface="Arial" panose="020B0604020202020204" pitchFamily="34" charset="0"/>
                <a:cs typeface="Arial" panose="020B0604020202020204" pitchFamily="34" charset="0"/>
              </a:rPr>
              <a:t>Syfte</a:t>
            </a:r>
          </a:p>
          <a:p>
            <a:r>
              <a:rPr lang="sv-SE" altLang="sv-SE" sz="3600" dirty="0">
                <a:latin typeface="Arial" panose="020B0604020202020204" pitchFamily="34" charset="0"/>
                <a:cs typeface="Arial" panose="020B0604020202020204" pitchFamily="34" charset="0"/>
              </a:rPr>
              <a:t>Syftet med en poster är att nå ut med ett budskap. Fånga läsarens intresse, börja med det viktigaste! Presentera vad som har gjorts, av vem samt resultat och slutsats. Fatta dig kort. För mycket text gör att budskapet går förlorat. </a:t>
            </a:r>
          </a:p>
          <a:p>
            <a:endParaRPr lang="sv-SE" altLang="sv-SE" sz="3600" dirty="0">
              <a:latin typeface="Arial" panose="020B0604020202020204" pitchFamily="34" charset="0"/>
              <a:cs typeface="Arial" panose="020B0604020202020204" pitchFamily="34" charset="0"/>
            </a:endParaRPr>
          </a:p>
          <a:p>
            <a:r>
              <a:rPr lang="sv-SE" altLang="sv-SE" sz="3600" dirty="0">
                <a:latin typeface="Arial" panose="020B0604020202020204" pitchFamily="34" charset="0"/>
                <a:cs typeface="Arial" panose="020B0604020202020204" pitchFamily="34" charset="0"/>
              </a:rPr>
              <a:t>Försök se till att postern ger ett luftigt intryck. Med en brödtext på ca 36 pt, som i den här postern. Va</a:t>
            </a:r>
            <a:r>
              <a:rPr lang="sv-SE" sz="3600" dirty="0">
                <a:latin typeface="Arial" panose="020B0604020202020204" pitchFamily="34" charset="0"/>
                <a:cs typeface="Arial" panose="020B0604020202020204" pitchFamily="34" charset="0"/>
              </a:rPr>
              <a:t>r noga med att kontrollera avstånd mellan posterns olika objekt, t.ex. textrutor, bilder och diagram. Justera och likrikta marginaler etc. Små avvikelser och avstånd syns mer i verklig storlek. </a:t>
            </a:r>
          </a:p>
          <a:p>
            <a:endParaRPr lang="sv-SE" dirty="0"/>
          </a:p>
        </p:txBody>
      </p:sp>
      <p:sp>
        <p:nvSpPr>
          <p:cNvPr id="4" name="textruta 3">
            <a:extLst>
              <a:ext uri="{FF2B5EF4-FFF2-40B4-BE49-F238E27FC236}">
                <a16:creationId xmlns:a16="http://schemas.microsoft.com/office/drawing/2014/main" id="{8CD6E871-18A6-469D-BD3A-600615F78249}"/>
              </a:ext>
            </a:extLst>
          </p:cNvPr>
          <p:cNvSpPr txBox="1"/>
          <p:nvPr/>
        </p:nvSpPr>
        <p:spPr>
          <a:xfrm>
            <a:off x="13330530" y="13969257"/>
            <a:ext cx="10588248" cy="954107"/>
          </a:xfrm>
          <a:prstGeom prst="rect">
            <a:avLst/>
          </a:prstGeom>
          <a:noFill/>
        </p:spPr>
        <p:txBody>
          <a:bodyPr wrap="square" rtlCol="0">
            <a:spAutoFit/>
          </a:bodyPr>
          <a:lstStyle/>
          <a:p>
            <a:pPr lvl="0"/>
            <a:r>
              <a:rPr lang="sv-SE" altLang="sv-SE" sz="2800" dirty="0">
                <a:latin typeface="Arial" panose="020B0604020202020204" pitchFamily="34" charset="0"/>
                <a:cs typeface="Arial" panose="020B0604020202020204" pitchFamily="34" charset="0"/>
              </a:rPr>
              <a:t>Tabell 1. </a:t>
            </a:r>
            <a:r>
              <a:rPr lang="sv-SE" sz="2800" dirty="0">
                <a:latin typeface="Arial" panose="020B0604020202020204" pitchFamily="34" charset="0"/>
                <a:cs typeface="Arial" panose="020B0604020202020204" pitchFamily="34" charset="0"/>
              </a:rPr>
              <a:t>Använd beskrivande texter på tabeller och diagram.</a:t>
            </a:r>
          </a:p>
          <a:p>
            <a:pPr lvl="0"/>
            <a:r>
              <a:rPr lang="sv-SE" sz="2800" dirty="0">
                <a:latin typeface="Arial" panose="020B0604020202020204" pitchFamily="34" charset="0"/>
                <a:cs typeface="Arial" panose="020B0604020202020204" pitchFamily="34" charset="0"/>
              </a:rPr>
              <a:t>All text i tabeller och diagram bör vara horisontell.</a:t>
            </a:r>
          </a:p>
        </p:txBody>
      </p:sp>
      <p:pic>
        <p:nvPicPr>
          <p:cNvPr id="25" name="Bildobjekt 24">
            <a:extLst>
              <a:ext uri="{FF2B5EF4-FFF2-40B4-BE49-F238E27FC236}">
                <a16:creationId xmlns:a16="http://schemas.microsoft.com/office/drawing/2014/main" id="{2E591629-A752-419F-A76A-461A559E2A9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04464" y="24360565"/>
            <a:ext cx="10699873" cy="6433046"/>
          </a:xfrm>
          <a:prstGeom prst="rect">
            <a:avLst/>
          </a:prstGeom>
        </p:spPr>
      </p:pic>
      <p:sp>
        <p:nvSpPr>
          <p:cNvPr id="26" name="textruta 25">
            <a:extLst>
              <a:ext uri="{FF2B5EF4-FFF2-40B4-BE49-F238E27FC236}">
                <a16:creationId xmlns:a16="http://schemas.microsoft.com/office/drawing/2014/main" id="{DABDFEF6-B86A-408A-98B9-67E4ADF2137D}"/>
              </a:ext>
            </a:extLst>
          </p:cNvPr>
          <p:cNvSpPr txBox="1"/>
          <p:nvPr/>
        </p:nvSpPr>
        <p:spPr>
          <a:xfrm>
            <a:off x="989739" y="30891582"/>
            <a:ext cx="10588248" cy="523220"/>
          </a:xfrm>
          <a:prstGeom prst="rect">
            <a:avLst/>
          </a:prstGeom>
          <a:noFill/>
        </p:spPr>
        <p:txBody>
          <a:bodyPr wrap="square" rtlCol="0">
            <a:spAutoFit/>
          </a:bodyPr>
          <a:lstStyle/>
          <a:p>
            <a:pPr lvl="0"/>
            <a:r>
              <a:rPr lang="sv-SE" altLang="sv-SE" sz="2800" dirty="0">
                <a:latin typeface="Arial" panose="020B0604020202020204" pitchFamily="34" charset="0"/>
                <a:cs typeface="Arial" panose="020B0604020202020204" pitchFamily="34" charset="0"/>
              </a:rPr>
              <a:t>Bild 1. </a:t>
            </a:r>
            <a:r>
              <a:rPr lang="sv-SE" sz="2800" dirty="0">
                <a:latin typeface="Arial" panose="020B0604020202020204" pitchFamily="34" charset="0"/>
                <a:cs typeface="Arial" panose="020B0604020202020204" pitchFamily="34" charset="0"/>
              </a:rPr>
              <a:t>Använd beskrivande texter för bilder.</a:t>
            </a:r>
          </a:p>
        </p:txBody>
      </p:sp>
      <p:pic>
        <p:nvPicPr>
          <p:cNvPr id="28" name="Picture 3">
            <a:extLst>
              <a:ext uri="{FF2B5EF4-FFF2-40B4-BE49-F238E27FC236}">
                <a16:creationId xmlns:a16="http://schemas.microsoft.com/office/drawing/2014/main" id="{9D865A1A-2873-412F-AEE1-9624DEBE88A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612100" y="33198449"/>
            <a:ext cx="3483469" cy="2124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9729843"/>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6516D524A977344889DEE0A5FB6B961A" ma:contentTypeVersion="13" ma:contentTypeDescription="Skapa ett nytt dokument." ma:contentTypeScope="" ma:versionID="ff3e3a2cd78b6321ebbc6f7815794610">
  <xsd:schema xmlns:xsd="http://www.w3.org/2001/XMLSchema" xmlns:xs="http://www.w3.org/2001/XMLSchema" xmlns:p="http://schemas.microsoft.com/office/2006/metadata/properties" xmlns:ns2="f9927c5b-93a3-49be-a91a-210566bb23e1" xmlns:ns3="fda6e94d-fbb5-45bb-be85-d13c9af58948" targetNamespace="http://schemas.microsoft.com/office/2006/metadata/properties" ma:root="true" ma:fieldsID="d0b3a99de9f40cff0df380445a2b2206" ns2:_="" ns3:_="">
    <xsd:import namespace="f9927c5b-93a3-49be-a91a-210566bb23e1"/>
    <xsd:import namespace="fda6e94d-fbb5-45bb-be85-d13c9af5894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927c5b-93a3-49be-a91a-210566bb23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a6e94d-fbb5-45bb-be85-d13c9af58948" elementFormDefault="qualified">
    <xsd:import namespace="http://schemas.microsoft.com/office/2006/documentManagement/types"/>
    <xsd:import namespace="http://schemas.microsoft.com/office/infopath/2007/PartnerControls"/>
    <xsd:element name="SharedWithUsers" ma:index="1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A7145A-8B2F-4E44-964C-01BECDC784E9}">
  <ds:schemaRefs>
    <ds:schemaRef ds:uri="http://schemas.microsoft.com/office/2006/metadata/properties"/>
    <ds:schemaRef ds:uri="http://schemas.openxmlformats.org/package/2006/metadata/core-properties"/>
    <ds:schemaRef ds:uri="http://purl.org/dc/terms/"/>
    <ds:schemaRef ds:uri="http://schemas.microsoft.com/office/2006/documentManagement/types"/>
    <ds:schemaRef ds:uri="http://purl.org/dc/elements/1.1/"/>
    <ds:schemaRef ds:uri="http://purl.org/dc/dcmitype/"/>
    <ds:schemaRef ds:uri="http://schemas.microsoft.com/office/infopath/2007/PartnerControls"/>
    <ds:schemaRef ds:uri="a4c2303b-182b-47c3-9350-1937038199c0"/>
    <ds:schemaRef ds:uri="http://www.w3.org/XML/1998/namespace"/>
  </ds:schemaRefs>
</ds:datastoreItem>
</file>

<file path=customXml/itemProps2.xml><?xml version="1.0" encoding="utf-8"?>
<ds:datastoreItem xmlns:ds="http://schemas.openxmlformats.org/officeDocument/2006/customXml" ds:itemID="{F5073B81-40A1-4FF0-A771-5469EC45FA66}"/>
</file>

<file path=customXml/itemProps3.xml><?xml version="1.0" encoding="utf-8"?>
<ds:datastoreItem xmlns:ds="http://schemas.openxmlformats.org/officeDocument/2006/customXml" ds:itemID="{93C1D1CC-6E12-46AF-9F63-8F7B685163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6</TotalTime>
  <Words>546</Words>
  <Application>Microsoft Office PowerPoint</Application>
  <PresentationFormat>Anpassad</PresentationFormat>
  <Paragraphs>24</Paragraphs>
  <Slides>1</Slides>
  <Notes>0</Notes>
  <HiddenSlides>0</HiddenSlides>
  <MMClips>0</MMClips>
  <ScaleCrop>false</ScaleCrop>
  <HeadingPairs>
    <vt:vector size="8" baseType="variant">
      <vt:variant>
        <vt:lpstr>Använt teckensnitt</vt:lpstr>
      </vt:variant>
      <vt:variant>
        <vt:i4>3</vt:i4>
      </vt:variant>
      <vt:variant>
        <vt:lpstr>Tema</vt:lpstr>
      </vt:variant>
      <vt:variant>
        <vt:i4>1</vt:i4>
      </vt:variant>
      <vt:variant>
        <vt:lpstr>Serverprogram för OLE-inbäddning</vt:lpstr>
      </vt:variant>
      <vt:variant>
        <vt:i4>1</vt:i4>
      </vt:variant>
      <vt:variant>
        <vt:lpstr>Bildrubriker</vt:lpstr>
      </vt:variant>
      <vt:variant>
        <vt:i4>1</vt:i4>
      </vt:variant>
    </vt:vector>
  </HeadingPairs>
  <TitlesOfParts>
    <vt:vector size="6" baseType="lpstr">
      <vt:lpstr>Arial</vt:lpstr>
      <vt:lpstr>Calibri</vt:lpstr>
      <vt:lpstr>Calibri Light</vt:lpstr>
      <vt:lpstr>Office-tema</vt:lpstr>
      <vt:lpstr>Chart</vt:lpstr>
      <vt:lpstr>Rubrik med passande storlek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Mariana Ehn</dc:creator>
  <cp:lastModifiedBy>Mariana Ehn</cp:lastModifiedBy>
  <cp:revision>24</cp:revision>
  <dcterms:created xsi:type="dcterms:W3CDTF">2018-11-09T08:12:21Z</dcterms:created>
  <dcterms:modified xsi:type="dcterms:W3CDTF">2022-01-11T13:16:36Z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0x0101006516D524A977344889DEE0A5FB6B961A</vt:lpwstr>
  </property>
</Properties>
</file>