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0" r:id="rId4"/>
  </p:sldMasterIdLst>
  <p:notesMasterIdLst>
    <p:notesMasterId r:id="rId26"/>
  </p:notesMasterIdLst>
  <p:sldIdLst>
    <p:sldId id="256" r:id="rId5"/>
    <p:sldId id="459" r:id="rId6"/>
    <p:sldId id="449" r:id="rId7"/>
    <p:sldId id="425" r:id="rId8"/>
    <p:sldId id="262" r:id="rId9"/>
    <p:sldId id="451" r:id="rId10"/>
    <p:sldId id="267" r:id="rId11"/>
    <p:sldId id="454" r:id="rId12"/>
    <p:sldId id="456" r:id="rId13"/>
    <p:sldId id="457" r:id="rId14"/>
    <p:sldId id="266" r:id="rId15"/>
    <p:sldId id="442" r:id="rId16"/>
    <p:sldId id="288" r:id="rId17"/>
    <p:sldId id="433" r:id="rId18"/>
    <p:sldId id="436" r:id="rId19"/>
    <p:sldId id="446" r:id="rId20"/>
    <p:sldId id="460" r:id="rId21"/>
    <p:sldId id="263" r:id="rId22"/>
    <p:sldId id="308" r:id="rId23"/>
    <p:sldId id="458" r:id="rId24"/>
    <p:sldId id="282" r:id="rId25"/>
  </p:sldIdLst>
  <p:sldSz cx="12192000" cy="6858000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a Sars" initials="LS" lastIdx="0" clrIdx="0">
    <p:extLst>
      <p:ext uri="{19B8F6BF-5375-455C-9EA6-DF929625EA0E}">
        <p15:presenceInfo xmlns:p15="http://schemas.microsoft.com/office/powerpoint/2012/main" userId="S-1-5-21-2139319003-981027789-1384523041-19154" providerId="AD"/>
      </p:ext>
    </p:extLst>
  </p:cmAuthor>
  <p:cmAuthor id="2" name="Martina Ågren" initials="MÅ" lastIdx="0" clrIdx="1">
    <p:extLst>
      <p:ext uri="{19B8F6BF-5375-455C-9EA6-DF929625EA0E}">
        <p15:presenceInfo xmlns:p15="http://schemas.microsoft.com/office/powerpoint/2012/main" userId="S-1-5-21-2139319003-981027789-1384523041-583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83" autoAdjust="0"/>
    <p:restoredTop sz="94667" autoAdjust="0"/>
  </p:normalViewPr>
  <p:slideViewPr>
    <p:cSldViewPr snapToGrid="0">
      <p:cViewPr varScale="1">
        <p:scale>
          <a:sx n="102" d="100"/>
          <a:sy n="102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r">
              <a:defRPr sz="1200"/>
            </a:lvl1pPr>
          </a:lstStyle>
          <a:p>
            <a:fld id="{036A6998-DDF3-401C-9715-4384217F30C2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77838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6" tIns="49518" rIns="99036" bIns="49518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9036" tIns="49518" rIns="99036" bIns="49518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r">
              <a:defRPr sz="1200"/>
            </a:lvl1pPr>
          </a:lstStyle>
          <a:p>
            <a:fld id="{39021C24-37C1-4E48-91CC-A81D951A34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94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52670"/>
            <a:fld id="{CD064806-9BEB-46E9-8FE2-293080A688B8}" type="slidenum">
              <a:rPr lang="sv-SE" sz="800">
                <a:solidFill>
                  <a:prstClr val="black"/>
                </a:solidFill>
                <a:latin typeface="Calibri" panose="020F0502020204030204"/>
              </a:rPr>
              <a:pPr defTabSz="652670"/>
              <a:t>5</a:t>
            </a:fld>
            <a:endParaRPr lang="sv-SE" sz="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685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52670">
              <a:defRPr/>
            </a:pPr>
            <a:fld id="{C2FBC34D-7CD4-4DA2-ADA3-5A7E957B39EB}" type="slidenum">
              <a:rPr lang="sv-SE" sz="800">
                <a:solidFill>
                  <a:prstClr val="black"/>
                </a:solidFill>
                <a:latin typeface="Calibri" panose="020F0502020204030204"/>
              </a:rPr>
              <a:pPr defTabSz="652670">
                <a:defRPr/>
              </a:pPr>
              <a:t>7</a:t>
            </a:fld>
            <a:endParaRPr lang="sv-SE" sz="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849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52670">
              <a:defRPr/>
            </a:pPr>
            <a:fld id="{C2FBC34D-7CD4-4DA2-ADA3-5A7E957B39EB}" type="slidenum">
              <a:rPr lang="sv-SE" sz="800">
                <a:solidFill>
                  <a:prstClr val="black"/>
                </a:solidFill>
                <a:latin typeface="Calibri" panose="020F0502020204030204"/>
              </a:rPr>
              <a:pPr defTabSz="652670">
                <a:defRPr/>
              </a:pPr>
              <a:t>12</a:t>
            </a:fld>
            <a:endParaRPr lang="sv-SE" sz="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5094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A3F06-08A9-47EE-A039-1EA67F48A9A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134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Vilka ska ingå i detta team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A3F06-08A9-47EE-A039-1EA67F48A9A2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309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7A98-CC64-49B8-9AAB-7E5A99E7F28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7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210922"/>
            <a:ext cx="9144000" cy="4190334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15" name="Platshållare för text 5"/>
          <p:cNvSpPr>
            <a:spLocks noGrp="1"/>
          </p:cNvSpPr>
          <p:nvPr>
            <p:ph type="body" sz="quarter" idx="11" hasCustomPrompt="1"/>
          </p:nvPr>
        </p:nvSpPr>
        <p:spPr>
          <a:xfrm>
            <a:off x="202580" y="233674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1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Förnamn Efternamn</a:t>
            </a:r>
          </a:p>
        </p:txBody>
      </p:sp>
      <p:sp>
        <p:nvSpPr>
          <p:cNvPr id="1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202580" y="409784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Titel</a:t>
            </a:r>
          </a:p>
        </p:txBody>
      </p:sp>
      <p:sp>
        <p:nvSpPr>
          <p:cNvPr id="17" name="Platshållare för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202580" y="802488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1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Enhet</a:t>
            </a:r>
          </a:p>
        </p:txBody>
      </p:sp>
    </p:spTree>
    <p:extLst>
      <p:ext uri="{BB962C8B-B14F-4D97-AF65-F5344CB8AC3E}">
        <p14:creationId xmlns:p14="http://schemas.microsoft.com/office/powerpoint/2010/main" val="118301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31333" y="3717032"/>
            <a:ext cx="10651067" cy="970094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31333" y="4771752"/>
            <a:ext cx="10651067" cy="122264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Clr>
                <a:schemeClr val="accent1"/>
              </a:buClr>
              <a:buFontTx/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92500"/>
          </a:xfrm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DE494-0087-2445-A137-A92DFFCB3162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BC92F-180C-5145-A3CE-752C33FDBF5F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676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723900"/>
            <a:ext cx="10651067" cy="970094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3832-86E3-544F-B0DC-0F4CD8A637DF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2019-12-10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7FE2C-F126-0B42-81B3-CED60C2E007B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45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5865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1909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10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3923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610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5474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0610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97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96069" y="1393902"/>
            <a:ext cx="8162692" cy="102273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996069" y="2506662"/>
            <a:ext cx="8162692" cy="397219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89045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611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6382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6952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10668000" cy="1143000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788882"/>
            <a:ext cx="8890000" cy="3786419"/>
          </a:xfrm>
        </p:spPr>
        <p:txBody>
          <a:bodyPr>
            <a:normAutofit/>
          </a:bodyPr>
          <a:lstStyle>
            <a:lvl1pPr marL="342900" indent="-3429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DE26-EC9B-3748-8939-D83262D6F06A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72515-F3D1-2446-A1A6-6C377D25326B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210922"/>
            <a:ext cx="9144000" cy="4190334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15" name="Platshållare för text 5"/>
          <p:cNvSpPr>
            <a:spLocks noGrp="1"/>
          </p:cNvSpPr>
          <p:nvPr>
            <p:ph type="body" sz="quarter" idx="11" hasCustomPrompt="1"/>
          </p:nvPr>
        </p:nvSpPr>
        <p:spPr>
          <a:xfrm>
            <a:off x="202580" y="233674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1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Förnamn Efternamn</a:t>
            </a:r>
          </a:p>
        </p:txBody>
      </p:sp>
      <p:sp>
        <p:nvSpPr>
          <p:cNvPr id="1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202580" y="409784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Titel</a:t>
            </a:r>
          </a:p>
        </p:txBody>
      </p:sp>
      <p:sp>
        <p:nvSpPr>
          <p:cNvPr id="17" name="Platshållare för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202580" y="802488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1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Enhet</a:t>
            </a:r>
          </a:p>
        </p:txBody>
      </p:sp>
    </p:spTree>
    <p:extLst>
      <p:ext uri="{BB962C8B-B14F-4D97-AF65-F5344CB8AC3E}">
        <p14:creationId xmlns:p14="http://schemas.microsoft.com/office/powerpoint/2010/main" val="1545583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96069" y="1393902"/>
            <a:ext cx="8162692" cy="102273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996069" y="2506662"/>
            <a:ext cx="8162692" cy="397219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85398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73044" y="1393902"/>
            <a:ext cx="9266663" cy="1022738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773044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6523464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40841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3"/>
          <p:cNvSpPr>
            <a:spLocks noGrp="1"/>
          </p:cNvSpPr>
          <p:nvPr>
            <p:ph type="dt" sz="half" idx="16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>
                    <a:tint val="75000"/>
                  </a:prstClr>
                </a:solidFill>
              </a:rPr>
              <a:t>2018-01-29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17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8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3FDC2-CF08-F547-AC12-B11A0AA3AB4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 dirty="0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10668000" cy="1143000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788882"/>
            <a:ext cx="10668000" cy="142421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Clr>
                <a:schemeClr val="accent1"/>
              </a:buClr>
              <a:buFontTx/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914400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3776133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13" name="Platshållare för bild 11"/>
          <p:cNvSpPr>
            <a:spLocks noGrp="1"/>
          </p:cNvSpPr>
          <p:nvPr>
            <p:ph type="pic" sz="quarter" idx="15"/>
          </p:nvPr>
        </p:nvSpPr>
        <p:spPr>
          <a:xfrm>
            <a:off x="6672064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474782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2018-01-29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349E16-BAF4-441B-86B9-EEF3A1F79749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264407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+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96069" y="1393902"/>
            <a:ext cx="8162692" cy="102273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996069" y="2506662"/>
            <a:ext cx="8162692" cy="242217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4120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73044" y="1393902"/>
            <a:ext cx="9266663" cy="1022738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773044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6523464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55634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160" r="34866" b="3960"/>
          <a:stretch>
            <a:fillRect/>
          </a:stretch>
        </p:blipFill>
        <p:spPr bwMode="auto">
          <a:xfrm>
            <a:off x="9222317" y="1"/>
            <a:ext cx="2969683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654912"/>
            <a:ext cx="8737600" cy="2761388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42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31333" y="3628008"/>
            <a:ext cx="8737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>
                    <a:tint val="75000"/>
                  </a:prstClr>
                </a:solidFill>
              </a:rPr>
              <a:t>2018-01-29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8EB82-B3D0-174B-B014-4964DC2D19C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35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10668000" cy="1143000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788882"/>
            <a:ext cx="8890000" cy="3786419"/>
          </a:xfrm>
        </p:spPr>
        <p:txBody>
          <a:bodyPr>
            <a:normAutofit/>
          </a:bodyPr>
          <a:lstStyle>
            <a:lvl1pPr marL="342900" indent="-3429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472B5-CC07-41E3-A1BB-33196FB82F6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2019-12-10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72515-F3D1-2446-A1A6-6C377D25326B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85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59FA-C96F-4CC5-A290-AC6BA0BA9118}" type="datetime1">
              <a:rPr lang="sv-SE" smtClean="0"/>
              <a:t>2019-12-10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1087-A7DC-43ED-BD1C-346F95F8E6D6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6442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31333" y="3717032"/>
            <a:ext cx="10651067" cy="970094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31333" y="4771752"/>
            <a:ext cx="10651067" cy="122264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Clr>
                <a:schemeClr val="accent1"/>
              </a:buClr>
              <a:buFontTx/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92500"/>
          </a:xfrm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DE494-0087-2445-A137-A92DFFCB3162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2019-12-10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BC92F-180C-5145-A3CE-752C33FDBF5F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45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676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723900"/>
            <a:ext cx="10651067" cy="970094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3832-86E3-544F-B0DC-0F4CD8A637DF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2019-12-10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7FE2C-F126-0B42-81B3-CED60C2E007B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00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210922"/>
            <a:ext cx="9144000" cy="4190334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15" name="Platshållare för text 5"/>
          <p:cNvSpPr>
            <a:spLocks noGrp="1"/>
          </p:cNvSpPr>
          <p:nvPr>
            <p:ph type="body" sz="quarter" idx="11" hasCustomPrompt="1"/>
          </p:nvPr>
        </p:nvSpPr>
        <p:spPr>
          <a:xfrm>
            <a:off x="202580" y="233674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1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Förnamn Efternamn</a:t>
            </a:r>
          </a:p>
        </p:txBody>
      </p:sp>
      <p:sp>
        <p:nvSpPr>
          <p:cNvPr id="16" name="Platshållare för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202580" y="409784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Titel</a:t>
            </a:r>
          </a:p>
        </p:txBody>
      </p:sp>
      <p:sp>
        <p:nvSpPr>
          <p:cNvPr id="17" name="Platshållare för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202580" y="802488"/>
            <a:ext cx="4426415" cy="201224"/>
          </a:xfrm>
        </p:spPr>
        <p:txBody>
          <a:bodyPr>
            <a:noAutofit/>
          </a:bodyPr>
          <a:lstStyle>
            <a:lvl1pPr marL="0" indent="0" algn="l">
              <a:buNone/>
              <a:defRPr sz="1200" b="1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sv-SE" dirty="0"/>
              <a:t>Enhet</a:t>
            </a:r>
          </a:p>
        </p:txBody>
      </p:sp>
    </p:spTree>
    <p:extLst>
      <p:ext uri="{BB962C8B-B14F-4D97-AF65-F5344CB8AC3E}">
        <p14:creationId xmlns:p14="http://schemas.microsoft.com/office/powerpoint/2010/main" val="111211336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96069" y="1393902"/>
            <a:ext cx="8162692" cy="102273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996069" y="2506662"/>
            <a:ext cx="8162692" cy="397219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2953973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1773044" y="1393902"/>
            <a:ext cx="9266663" cy="1022738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773044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6523464" y="2506662"/>
            <a:ext cx="4516243" cy="4351338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9433706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3"/>
          <p:cNvSpPr>
            <a:spLocks noGrp="1"/>
          </p:cNvSpPr>
          <p:nvPr>
            <p:ph type="dt" sz="half" idx="16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620AD-27BC-9246-BF17-47490651D367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2019-12-10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17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8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3FDC2-CF08-F547-AC12-B11A0AA3AB4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10668000" cy="1143000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788882"/>
            <a:ext cx="10668000" cy="142421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Clr>
                <a:schemeClr val="accent1"/>
              </a:buClr>
              <a:buFontTx/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914400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3776133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13" name="Platshållare för bild 11"/>
          <p:cNvSpPr>
            <a:spLocks noGrp="1"/>
          </p:cNvSpPr>
          <p:nvPr>
            <p:ph type="pic" sz="quarter" idx="15"/>
          </p:nvPr>
        </p:nvSpPr>
        <p:spPr>
          <a:xfrm>
            <a:off x="6672064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27703237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10668000" cy="1143000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788882"/>
            <a:ext cx="8890000" cy="3786419"/>
          </a:xfrm>
        </p:spPr>
        <p:txBody>
          <a:bodyPr>
            <a:normAutofit/>
          </a:bodyPr>
          <a:lstStyle>
            <a:lvl1pPr marL="342900" indent="-3429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CDE26-EC9B-3748-8939-D83262D6F06A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2019-12-10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72515-F3D1-2446-A1A6-6C377D25326B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401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3"/>
          <p:cNvSpPr>
            <a:spLocks noGrp="1"/>
          </p:cNvSpPr>
          <p:nvPr>
            <p:ph type="dt" sz="half" idx="16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>
                    <a:tint val="75000"/>
                  </a:prstClr>
                </a:solidFill>
              </a:rPr>
              <a:t>2018-01-29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17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8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3FDC2-CF08-F547-AC12-B11A0AA3AB4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 dirty="0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10668000" cy="1143000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788882"/>
            <a:ext cx="10668000" cy="142421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Clr>
                <a:schemeClr val="accent1"/>
              </a:buClr>
              <a:buFontTx/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914400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3776133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  <p:sp>
        <p:nvSpPr>
          <p:cNvPr id="13" name="Platshållare för bild 11"/>
          <p:cNvSpPr>
            <a:spLocks noGrp="1"/>
          </p:cNvSpPr>
          <p:nvPr>
            <p:ph type="pic" sz="quarter" idx="15"/>
          </p:nvPr>
        </p:nvSpPr>
        <p:spPr>
          <a:xfrm>
            <a:off x="6672064" y="3302000"/>
            <a:ext cx="2640000" cy="2501900"/>
          </a:xfrm>
        </p:spPr>
        <p:txBody>
          <a:bodyPr rtlCol="0">
            <a:normAutofit/>
          </a:bodyPr>
          <a:lstStyle/>
          <a:p>
            <a:pPr lvl="0"/>
            <a:r>
              <a:rPr lang="sv-SE" noProof="0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199612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prstClr val="black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prstClr val="black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349E16-BAF4-441B-86B9-EEF3A1F79749}" type="slidenum">
              <a:rPr lang="sv-SE" altLang="sv-SE">
                <a:solidFill>
                  <a:prstClr val="black"/>
                </a:solidFill>
              </a:rPr>
              <a:pPr/>
              <a:t>‹#›</a:t>
            </a:fld>
            <a:endParaRPr lang="sv-SE" alt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3218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+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96069" y="1393902"/>
            <a:ext cx="8162692" cy="102273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996069" y="2506662"/>
            <a:ext cx="8162692" cy="242217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3484095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160" r="34866" b="3960"/>
          <a:stretch>
            <a:fillRect/>
          </a:stretch>
        </p:blipFill>
        <p:spPr bwMode="auto">
          <a:xfrm>
            <a:off x="9222317" y="1"/>
            <a:ext cx="2969683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654912"/>
            <a:ext cx="8737600" cy="2761388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42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31333" y="3628008"/>
            <a:ext cx="8737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B1586-7817-874A-B8F1-A078996CCB3B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2019-12-10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8EB82-B3D0-174B-B014-4964DC2D19C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871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sv-SE"/>
              <a:t>2018-01-29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349E16-BAF4-441B-86B9-EEF3A1F79749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22237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+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996069" y="1393902"/>
            <a:ext cx="8162692" cy="102273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996069" y="2506662"/>
            <a:ext cx="8162692" cy="2422177"/>
          </a:xfrm>
        </p:spPr>
        <p:txBody>
          <a:bodyPr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lägga till innehåll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5939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160" r="34866" b="3960"/>
          <a:stretch>
            <a:fillRect/>
          </a:stretch>
        </p:blipFill>
        <p:spPr bwMode="auto">
          <a:xfrm>
            <a:off x="9222317" y="1"/>
            <a:ext cx="2969683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654912"/>
            <a:ext cx="8737600" cy="2761388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42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31333" y="3628008"/>
            <a:ext cx="8737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black">
                    <a:tint val="75000"/>
                  </a:prstClr>
                </a:solidFill>
              </a:rPr>
              <a:t>2018-01-29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8EB82-B3D0-174B-B014-4964DC2D19C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8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10668000" cy="1143000"/>
          </a:xfrm>
        </p:spPr>
        <p:txBody>
          <a:bodyPr anchor="b">
            <a:normAutofit/>
          </a:bodyPr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788882"/>
            <a:ext cx="8890000" cy="3786419"/>
          </a:xfrm>
        </p:spPr>
        <p:txBody>
          <a:bodyPr>
            <a:normAutofit/>
          </a:bodyPr>
          <a:lstStyle>
            <a:lvl1pPr marL="342900" indent="-3429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472B5-CC07-41E3-A1BB-33196FB82F6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2019-12-10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72515-F3D1-2446-A1A6-6C377D25326B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598906" y="6184232"/>
            <a:ext cx="9069137" cy="244800"/>
          </a:xfrm>
          <a:prstGeom prst="rect">
            <a:avLst/>
          </a:prstGeom>
          <a:gradFill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tx2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sv-SE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8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59FA-C96F-4CC5-A290-AC6BA0BA9118}" type="datetime1">
              <a:rPr lang="sv-SE" smtClean="0"/>
              <a:t>2019-12-10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1087-A7DC-43ED-BD1C-346F95F8E6D6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982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30000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539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202580" y="933922"/>
            <a:ext cx="3376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0" dirty="0">
                <a:solidFill>
                  <a:srgbClr val="FF0000"/>
                </a:solidFill>
              </a:rPr>
              <a:t>regionvastmanland.se</a:t>
            </a:r>
            <a:endParaRPr lang="sv-SE" sz="1200" b="0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C0FEB-6939-46DF-BAF7-7F5A493014F8}" type="datetimeFigureOut">
              <a:rPr lang="sv-SE" smtClean="0"/>
              <a:t>2019-12-10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20C5-F980-45E0-8C9F-D0E017304F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408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30000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539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202580" y="933922"/>
            <a:ext cx="3376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0" dirty="0">
                <a:solidFill>
                  <a:srgbClr val="FF0000"/>
                </a:solidFill>
              </a:rPr>
              <a:t>regionvastmanland.se</a:t>
            </a:r>
            <a:endParaRPr lang="sv-SE" sz="1200" b="0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0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6" r:id="rId8"/>
    <p:sldLayoutId id="2147483697" r:id="rId9"/>
    <p:sldLayoutId id="2147483698" r:id="rId10"/>
    <p:sldLayoutId id="214748369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30000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539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202580" y="933922"/>
            <a:ext cx="3376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rgbClr val="FF0000"/>
                </a:solidFill>
              </a:rPr>
              <a:t>regionvastmanland.se</a:t>
            </a:r>
          </a:p>
        </p:txBody>
      </p:sp>
    </p:spTree>
    <p:extLst>
      <p:ext uri="{BB962C8B-B14F-4D97-AF65-F5344CB8AC3E}">
        <p14:creationId xmlns:p14="http://schemas.microsoft.com/office/powerpoint/2010/main" val="283609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1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.png"/><Relationship Id="rId3" Type="http://schemas.openxmlformats.org/officeDocument/2006/relationships/audio" Target="../media/media14.m4a"/><Relationship Id="rId7" Type="http://schemas.openxmlformats.org/officeDocument/2006/relationships/image" Target="../media/image47.png"/><Relationship Id="rId12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52.jp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wmf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FE394D-82A3-4924-8E16-67878E3C2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1656"/>
            <a:ext cx="9144000" cy="2086460"/>
          </a:xfrm>
        </p:spPr>
        <p:txBody>
          <a:bodyPr>
            <a:normAutofit/>
          </a:bodyPr>
          <a:lstStyle/>
          <a:p>
            <a:r>
              <a:rPr lang="sv-SE" sz="4000" dirty="0"/>
              <a:t>Hygienutbildning</a:t>
            </a:r>
            <a:r>
              <a:rPr lang="sv-SE" dirty="0"/>
              <a:t> </a:t>
            </a:r>
            <a:br>
              <a:rPr lang="sv-SE" dirty="0"/>
            </a:b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7D1BC0A-D43F-43C7-8EA4-B32BE28D6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277" y="3095781"/>
            <a:ext cx="5918105" cy="25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40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B74C06-8BC3-462F-96C4-E572AD399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384" y="1011820"/>
            <a:ext cx="8162692" cy="1022738"/>
          </a:xfrm>
        </p:spPr>
        <p:txBody>
          <a:bodyPr/>
          <a:lstStyle/>
          <a:p>
            <a:r>
              <a:rPr lang="sv-SE" dirty="0"/>
              <a:t>Plastförkläde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571E6E-2E8A-4F3C-914D-2C10B54F91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9" y="2231217"/>
            <a:ext cx="2820237" cy="2827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latshållare för innehåll 10">
            <a:extLst>
              <a:ext uri="{FF2B5EF4-FFF2-40B4-BE49-F238E27FC236}">
                <a16:creationId xmlns:a16="http://schemas.microsoft.com/office/drawing/2014/main" id="{57E21099-286D-4185-8E5D-83EF26657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2538" r="11286"/>
          <a:stretch/>
        </p:blipFill>
        <p:spPr>
          <a:xfrm>
            <a:off x="8257345" y="1799423"/>
            <a:ext cx="2110817" cy="3259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9F717CE-6261-4252-8DB6-328BC451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223" y="3104217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790047B-755F-486C-BA22-2D6948466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30" y="3173235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4528D2A2-47B2-455E-8CE8-652937601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9000" y="2666237"/>
            <a:ext cx="2511910" cy="370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8E190AE-CFB5-4F6B-A5F8-A5821D96F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02" y="5489732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BE8F1C6D-0849-42B6-A01C-D0149B775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4"/>
    </mc:Choice>
    <mc:Fallback xmlns="">
      <p:transition spd="slow" advTm="2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70191" y="1372855"/>
            <a:ext cx="8162692" cy="1022738"/>
          </a:xfrm>
        </p:spPr>
        <p:txBody>
          <a:bodyPr/>
          <a:lstStyle/>
          <a:p>
            <a:r>
              <a:rPr lang="sv-SE" dirty="0"/>
              <a:t>Stänkskydd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01" y="3202929"/>
            <a:ext cx="1858431" cy="217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880E2D5-B2E9-48A9-AC76-3344D55AB1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11821" r="8934" b="28385"/>
          <a:stretch/>
        </p:blipFill>
        <p:spPr>
          <a:xfrm>
            <a:off x="5400516" y="3315964"/>
            <a:ext cx="3849910" cy="194507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A3B6A5F-78B8-4BEC-AFD1-FA45B894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26" y="4020933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5F0BA9CC-653E-4854-8353-2C73D35BE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36887"/>
      </p:ext>
    </p:extLst>
  </p:cSld>
  <p:clrMapOvr>
    <a:masterClrMapping/>
  </p:clrMapOvr>
  <p:transition advTm="25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2026172" y="1153119"/>
            <a:ext cx="8162692" cy="1022738"/>
          </a:xfrm>
        </p:spPr>
        <p:txBody>
          <a:bodyPr/>
          <a:lstStyle/>
          <a:p>
            <a:r>
              <a:rPr lang="sv-SE" altLang="sv-SE" dirty="0"/>
              <a:t>Klädregler 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35" y="3333246"/>
            <a:ext cx="1328022" cy="885348"/>
          </a:xfrm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4667976" y="2761158"/>
            <a:ext cx="1295400" cy="194429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6937200" y="2835554"/>
            <a:ext cx="1350169" cy="194429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2079291" y="2761158"/>
            <a:ext cx="1296590" cy="194429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026172" y="4877044"/>
            <a:ext cx="18900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Kortärmad arbetsdräkt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370653" y="4908788"/>
            <a:ext cx="18900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Kort eller uppsatt hår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149581" y="4725592"/>
            <a:ext cx="145851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900" b="1" i="0" u="none" strike="noStrike" kern="1200" cap="none" spc="0" normalizeH="0" baseline="0" noProof="0" dirty="0">
              <a:ln>
                <a:noFill/>
              </a:ln>
              <a:solidFill>
                <a:srgbClr val="F74902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322129" y="4856288"/>
            <a:ext cx="3487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   Inga smycken, förband eller stödskenor på händer/underarmar, inga långa naglar eller nagellack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3A6E6D4-8D42-44EE-9A01-325E9220A6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b="24717"/>
          <a:stretch/>
        </p:blipFill>
        <p:spPr>
          <a:xfrm>
            <a:off x="1996069" y="2794014"/>
            <a:ext cx="1497815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B285903-751D-4557-8E9B-80FD053771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8001" b="9051"/>
          <a:stretch/>
        </p:blipFill>
        <p:spPr>
          <a:xfrm>
            <a:off x="4621239" y="2725448"/>
            <a:ext cx="1346978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93DB6B6F-85AA-4B76-A467-DCB67BBA6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5288"/>
      </p:ext>
    </p:extLst>
  </p:cSld>
  <p:clrMapOvr>
    <a:masterClrMapping/>
  </p:clrMapOvr>
  <p:transition advTm="37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61021" y="1122817"/>
            <a:ext cx="8162692" cy="1022738"/>
          </a:xfrm>
        </p:spPr>
        <p:txBody>
          <a:bodyPr/>
          <a:lstStyle/>
          <a:p>
            <a:r>
              <a:rPr lang="sv-SE" dirty="0"/>
              <a:t>Arbetsdräkt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22" y="2764416"/>
            <a:ext cx="2126576" cy="211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8F154AB-6DF9-4D99-962E-84138827A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151" y="3478463"/>
            <a:ext cx="3397649" cy="205274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41233205-32A1-436E-9972-07252B70F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5"/>
          <a:stretch/>
        </p:blipFill>
        <p:spPr bwMode="auto">
          <a:xfrm>
            <a:off x="1561021" y="2693494"/>
            <a:ext cx="1791698" cy="315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474F941-F3C7-42F9-9C4F-E531C991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88" y="3633856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BBB7EC98-27E3-4B3D-9B3F-8B34D8F7C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19020"/>
      </p:ext>
    </p:extLst>
  </p:cSld>
  <p:clrMapOvr>
    <a:masterClrMapping/>
  </p:clrMapOvr>
  <p:transition advTm="36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63498" y="1045235"/>
            <a:ext cx="8162692" cy="1022738"/>
          </a:xfrm>
        </p:spPr>
        <p:txBody>
          <a:bodyPr>
            <a:normAutofit/>
          </a:bodyPr>
          <a:lstStyle/>
          <a:p>
            <a:r>
              <a:rPr lang="sv-SE" sz="3200" dirty="0"/>
              <a:t>Brukarens handhygien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96447" y="3675545"/>
            <a:ext cx="3991402" cy="22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F05AD68-D950-4D91-A1B0-96684F8C76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6" t="-8305" r="296" b="17139"/>
          <a:stretch/>
        </p:blipFill>
        <p:spPr>
          <a:xfrm>
            <a:off x="6983730" y="2296573"/>
            <a:ext cx="3063240" cy="388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64843E55-14AF-4FEF-AD93-AB1347E07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75">
        <p:fade/>
      </p:transition>
    </mc:Choice>
    <mc:Fallback xmlns="">
      <p:transition spd="med" advTm="19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49670" y="938604"/>
            <a:ext cx="8162692" cy="1022738"/>
          </a:xfrm>
        </p:spPr>
        <p:txBody>
          <a:bodyPr/>
          <a:lstStyle/>
          <a:p>
            <a:r>
              <a:rPr lang="sv-SE" dirty="0"/>
              <a:t>Desinfektion 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563" y="2763893"/>
            <a:ext cx="2174203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r="23098"/>
          <a:stretch>
            <a:fillRect/>
          </a:stretch>
        </p:blipFill>
        <p:spPr bwMode="auto">
          <a:xfrm>
            <a:off x="572321" y="2362878"/>
            <a:ext cx="2249950" cy="213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r="20355"/>
          <a:stretch>
            <a:fillRect/>
          </a:stretch>
        </p:blipFill>
        <p:spPr bwMode="auto">
          <a:xfrm>
            <a:off x="1619125" y="4872827"/>
            <a:ext cx="1923702" cy="182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766" y="1717125"/>
            <a:ext cx="171291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362" y="4137435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A81ED67-C002-4675-93E9-49B22A5BD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0700" y="1510212"/>
            <a:ext cx="1822647" cy="23040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6B6B20C-820B-4698-8FDA-F643A55C15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0976" y="4440922"/>
            <a:ext cx="2691107" cy="182994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BC58E7A-41AA-4BA5-B434-44DAECA5B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73" y="3315099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BF38004A-4D14-4211-9211-CBA736FC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85" y="4368995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BAE2388-41B6-4E4C-ADFE-AA4B4F36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6" y="5372918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41706D7-B5FF-4130-9B86-9D509B57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10" y="5411028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4082B63-335B-411C-84F7-ABCFE022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208" y="2673082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C14EDAE7-5BAC-4ACE-829B-EA688E298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790" y="1516025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51E647DC-C811-4375-9BED-43B9002E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243" y="4368995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E5F124AE-2320-4F46-ACDE-D2FEE32A8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564402"/>
      </p:ext>
    </p:extLst>
  </p:cSld>
  <p:clrMapOvr>
    <a:masterClrMapping/>
  </p:clrMapOvr>
  <p:transition advTm="23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A8F2FA-59C2-4681-9BD9-45DB7C4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901" y="862595"/>
            <a:ext cx="8162692" cy="1022738"/>
          </a:xfrm>
        </p:spPr>
        <p:txBody>
          <a:bodyPr>
            <a:normAutofit/>
          </a:bodyPr>
          <a:lstStyle/>
          <a:p>
            <a:r>
              <a:rPr lang="sv-SE" sz="3200" dirty="0"/>
              <a:t>Desinfektion och slutstädning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22DE744-B593-4622-96CF-35A20DC35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93" y="2108392"/>
            <a:ext cx="1565907" cy="3887013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CCC553C-2335-491E-87CD-4EDC955AC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69" y="2754826"/>
            <a:ext cx="2720340" cy="2720340"/>
          </a:xfrm>
          <a:prstGeom prst="rect">
            <a:avLst/>
          </a:prstGeom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DBBC682F-6728-4B7A-B934-D46ABA34C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835"/>
    </mc:Choice>
    <mc:Fallback xmlns="">
      <p:transition advTm="3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6BCEEA-18F6-4B0F-8B78-1BE9C669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94" y="984327"/>
            <a:ext cx="8162692" cy="1022738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32DFF10-6A2C-4650-99FD-BA2460BC4402}"/>
              </a:ext>
            </a:extLst>
          </p:cNvPr>
          <p:cNvSpPr/>
          <p:nvPr/>
        </p:nvSpPr>
        <p:spPr>
          <a:xfrm>
            <a:off x="5248276" y="2623599"/>
            <a:ext cx="485774" cy="5006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52" name="Picture 4" descr="Bildresultat för toalett">
            <a:extLst>
              <a:ext uri="{FF2B5EF4-FFF2-40B4-BE49-F238E27FC236}">
                <a16:creationId xmlns:a16="http://schemas.microsoft.com/office/drawing/2014/main" id="{AB861467-03A7-4078-91EF-930783E1D4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11" y="2007065"/>
            <a:ext cx="5960928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resultat för toalett">
            <a:extLst>
              <a:ext uri="{FF2B5EF4-FFF2-40B4-BE49-F238E27FC236}">
                <a16:creationId xmlns:a16="http://schemas.microsoft.com/office/drawing/2014/main" id="{28AE8CBD-8C71-4E6F-818A-71FA36796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35" y="1344761"/>
            <a:ext cx="7948856" cy="52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 10">
            <a:extLst>
              <a:ext uri="{FF2B5EF4-FFF2-40B4-BE49-F238E27FC236}">
                <a16:creationId xmlns:a16="http://schemas.microsoft.com/office/drawing/2014/main" id="{5BC70042-725F-4ECB-A553-2C0B44C132BF}"/>
              </a:ext>
            </a:extLst>
          </p:cNvPr>
          <p:cNvSpPr/>
          <p:nvPr/>
        </p:nvSpPr>
        <p:spPr>
          <a:xfrm>
            <a:off x="4843463" y="3637195"/>
            <a:ext cx="914400" cy="9144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7260036A-95C4-418A-A987-9DD2951CC72C}"/>
              </a:ext>
            </a:extLst>
          </p:cNvPr>
          <p:cNvSpPr/>
          <p:nvPr/>
        </p:nvSpPr>
        <p:spPr>
          <a:xfrm>
            <a:off x="5095875" y="5345183"/>
            <a:ext cx="614363" cy="66426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374A3DDD-5B47-4C07-AD1E-CCD46AE4EC69}"/>
              </a:ext>
            </a:extLst>
          </p:cNvPr>
          <p:cNvSpPr/>
          <p:nvPr/>
        </p:nvSpPr>
        <p:spPr>
          <a:xfrm>
            <a:off x="7721707" y="4352925"/>
            <a:ext cx="914400" cy="81666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Platshållare för innehåll 4">
            <a:extLst>
              <a:ext uri="{FF2B5EF4-FFF2-40B4-BE49-F238E27FC236}">
                <a16:creationId xmlns:a16="http://schemas.microsoft.com/office/drawing/2014/main" id="{A878EC04-64F4-4CBE-98A1-DEFCDFA49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8" y="1903238"/>
            <a:ext cx="1565907" cy="388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Ellips 20">
            <a:extLst>
              <a:ext uri="{FF2B5EF4-FFF2-40B4-BE49-F238E27FC236}">
                <a16:creationId xmlns:a16="http://schemas.microsoft.com/office/drawing/2014/main" id="{2F9B67F8-15B6-453C-859A-3860B70C6428}"/>
              </a:ext>
            </a:extLst>
          </p:cNvPr>
          <p:cNvSpPr/>
          <p:nvPr/>
        </p:nvSpPr>
        <p:spPr>
          <a:xfrm>
            <a:off x="7337639" y="5324778"/>
            <a:ext cx="914400" cy="81666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AB26ED1E-36D5-4D78-82A4-96CF002A7961}"/>
              </a:ext>
            </a:extLst>
          </p:cNvPr>
          <p:cNvSpPr/>
          <p:nvPr/>
        </p:nvSpPr>
        <p:spPr>
          <a:xfrm>
            <a:off x="6880439" y="4602854"/>
            <a:ext cx="914400" cy="81666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4BC45F5F-340A-4BF1-BF38-D4201CF65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8548"/>
      </p:ext>
    </p:extLst>
  </p:cSld>
  <p:clrMapOvr>
    <a:masterClrMapping/>
  </p:clrMapOvr>
  <p:transition advTm="24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3796" y="1036350"/>
            <a:ext cx="8162692" cy="1022738"/>
          </a:xfrm>
        </p:spPr>
        <p:txBody>
          <a:bodyPr/>
          <a:lstStyle/>
          <a:p>
            <a:r>
              <a:rPr lang="sv-SE" dirty="0"/>
              <a:t>Ett fall - kan det vara vinterkräksjuka?</a:t>
            </a:r>
          </a:p>
        </p:txBody>
      </p:sp>
      <p:pic>
        <p:nvPicPr>
          <p:cNvPr id="6" name="Picture 2" descr="Bildresultat för Kräkning">
            <a:extLst>
              <a:ext uri="{FF2B5EF4-FFF2-40B4-BE49-F238E27FC236}">
                <a16:creationId xmlns:a16="http://schemas.microsoft.com/office/drawing/2014/main" id="{ACFE70D6-B2F7-4872-A79A-78810503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06" y="2455014"/>
            <a:ext cx="4081345" cy="346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4796C16-53ED-4210-9648-972C8B6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53" y="3605926"/>
            <a:ext cx="454822" cy="41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AB3555D6-D94E-43DD-B823-7B55CA315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3162"/>
      </p:ext>
    </p:extLst>
  </p:cSld>
  <p:clrMapOvr>
    <a:masterClrMapping/>
  </p:clrMapOvr>
  <p:transition advTm="39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Alla måste hjälpas åt!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3429799" y="5160706"/>
            <a:ext cx="2647244" cy="107445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Sjuksköterska</a:t>
            </a:r>
          </a:p>
        </p:txBody>
      </p:sp>
      <p:sp>
        <p:nvSpPr>
          <p:cNvPr id="6" name="Ellips 5"/>
          <p:cNvSpPr/>
          <p:nvPr/>
        </p:nvSpPr>
        <p:spPr>
          <a:xfrm>
            <a:off x="6077043" y="1670895"/>
            <a:ext cx="2196790" cy="1137424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Chef</a:t>
            </a:r>
          </a:p>
        </p:txBody>
      </p:sp>
      <p:sp>
        <p:nvSpPr>
          <p:cNvPr id="7" name="Ellips 6"/>
          <p:cNvSpPr/>
          <p:nvPr/>
        </p:nvSpPr>
        <p:spPr>
          <a:xfrm>
            <a:off x="1629392" y="2692584"/>
            <a:ext cx="3100039" cy="118203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Omvårdnadspersonal</a:t>
            </a:r>
          </a:p>
        </p:txBody>
      </p:sp>
      <p:sp>
        <p:nvSpPr>
          <p:cNvPr id="8" name="Ellips 7"/>
          <p:cNvSpPr/>
          <p:nvPr/>
        </p:nvSpPr>
        <p:spPr>
          <a:xfrm>
            <a:off x="8867756" y="2613254"/>
            <a:ext cx="2284338" cy="969197"/>
          </a:xfrm>
          <a:prstGeom prst="ellipse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</a:t>
            </a:r>
          </a:p>
        </p:txBody>
      </p:sp>
      <p:sp>
        <p:nvSpPr>
          <p:cNvPr id="9" name="Ellips 8"/>
          <p:cNvSpPr/>
          <p:nvPr/>
        </p:nvSpPr>
        <p:spPr>
          <a:xfrm>
            <a:off x="5227902" y="3429000"/>
            <a:ext cx="1558692" cy="700485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Rehab</a:t>
            </a:r>
          </a:p>
        </p:txBody>
      </p:sp>
      <p:sp>
        <p:nvSpPr>
          <p:cNvPr id="10" name="Ellips 9"/>
          <p:cNvSpPr/>
          <p:nvPr/>
        </p:nvSpPr>
        <p:spPr>
          <a:xfrm>
            <a:off x="6443972" y="4241454"/>
            <a:ext cx="2606018" cy="88863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Vaktmästare</a:t>
            </a:r>
            <a:endParaRPr lang="sv-SE" dirty="0"/>
          </a:p>
        </p:txBody>
      </p:sp>
      <p:sp>
        <p:nvSpPr>
          <p:cNvPr id="11" name="Ellips 10"/>
          <p:cNvSpPr/>
          <p:nvPr/>
        </p:nvSpPr>
        <p:spPr>
          <a:xfrm>
            <a:off x="9548594" y="3954821"/>
            <a:ext cx="1558692" cy="7004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Kök</a:t>
            </a:r>
            <a:endParaRPr lang="sv-SE" dirty="0"/>
          </a:p>
        </p:txBody>
      </p:sp>
      <p:sp>
        <p:nvSpPr>
          <p:cNvPr id="13" name="Ellips 12"/>
          <p:cNvSpPr/>
          <p:nvPr/>
        </p:nvSpPr>
        <p:spPr>
          <a:xfrm>
            <a:off x="9060366" y="5076327"/>
            <a:ext cx="2196790" cy="1243212"/>
          </a:xfrm>
          <a:prstGeom prst="ellipse">
            <a:avLst/>
          </a:prstGeom>
          <a:gradFill>
            <a:gsLst>
              <a:gs pos="0">
                <a:srgbClr val="FFFF6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Lokalvårdare</a:t>
            </a:r>
            <a:endParaRPr lang="sv-S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0" y="4148780"/>
            <a:ext cx="2314025" cy="218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Ellips 15">
            <a:extLst>
              <a:ext uri="{FF2B5EF4-FFF2-40B4-BE49-F238E27FC236}">
                <a16:creationId xmlns:a16="http://schemas.microsoft.com/office/drawing/2014/main" id="{5F44271B-3523-4F22-AD23-96C3B34562E6}"/>
              </a:ext>
            </a:extLst>
          </p:cNvPr>
          <p:cNvSpPr/>
          <p:nvPr/>
        </p:nvSpPr>
        <p:spPr>
          <a:xfrm>
            <a:off x="6443972" y="5708701"/>
            <a:ext cx="1558692" cy="700485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Läkare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7EDF810E-5840-491C-8413-BAC12792B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939"/>
    </mc:Choice>
    <mc:Fallback xmlns="">
      <p:transition advTm="1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66181F-9462-4AEA-8799-BFD67074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021" y="1239576"/>
            <a:ext cx="8162692" cy="1022738"/>
          </a:xfrm>
        </p:spPr>
        <p:txBody>
          <a:bodyPr/>
          <a:lstStyle/>
          <a:p>
            <a:r>
              <a:rPr lang="sv-SE" dirty="0"/>
              <a:t>Vinterkräksjukan står vid dörren! </a:t>
            </a:r>
            <a:br>
              <a:rPr lang="sv-SE" dirty="0"/>
            </a:br>
            <a:endParaRPr lang="sv-S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28574D0-9C1B-4454-ADA7-E6D4730E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210" y="4704392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78B38AC-A2A6-470A-A613-369D2661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3" y="5387896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F7D8906-94D8-4095-820C-97808474F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72" y="4995070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F3EBF57-82F6-4E26-B6F1-7AB49C453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13" y="5049359"/>
            <a:ext cx="452790" cy="569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ildresultat för öppen dörr">
            <a:extLst>
              <a:ext uri="{FF2B5EF4-FFF2-40B4-BE49-F238E27FC236}">
                <a16:creationId xmlns:a16="http://schemas.microsoft.com/office/drawing/2014/main" id="{CD76C2FD-7D18-4527-87B3-D419D7D5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89" y="2086399"/>
            <a:ext cx="28575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364CEB4-6099-478D-8DFF-E65255E3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052" y="4600379"/>
            <a:ext cx="551337" cy="556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8700FC1-2FAC-490A-8F8F-707A14B35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75" y="4004598"/>
            <a:ext cx="493732" cy="498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ECDDF96-1A0B-4345-A5A8-88D94F6E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33" y="4451011"/>
            <a:ext cx="482644" cy="48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60A2E440-2E40-428D-8D9F-78156B06C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00109"/>
      </p:ext>
    </p:extLst>
  </p:cSld>
  <p:clrMapOvr>
    <a:masterClrMapping/>
  </p:clrMapOvr>
  <p:transition advTm="26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ldresultat för stoppskylt dörr">
            <a:extLst>
              <a:ext uri="{FF2B5EF4-FFF2-40B4-BE49-F238E27FC236}">
                <a16:creationId xmlns:a16="http://schemas.microsoft.com/office/drawing/2014/main" id="{7B6271C0-3612-4279-A5C8-D1BCEB629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8"/>
          <a:stretch/>
        </p:blipFill>
        <p:spPr bwMode="auto">
          <a:xfrm>
            <a:off x="3700548" y="1414930"/>
            <a:ext cx="4814802" cy="493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27D1D1A-CCF4-4D07-A07D-38260EF3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48" y="5641225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013838DE-7019-4491-B840-FF6EFF86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48" y="5641225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14276AC-6424-4EEA-946F-127973DC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15" y="5267894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C898B29-785F-428A-9798-3D5E5EE0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92" y="5629809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9B33B14B-4ED7-4616-8B0A-9239F4E54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11" y="5443143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AB419656-FA30-4B86-B430-E24748D7E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50" y="4852783"/>
            <a:ext cx="856661" cy="525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4496C9C-F99A-4866-8BB8-A50049CE4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10" y="5321840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21AB7B98-0705-4AED-BB4C-A0657086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14" y="5058247"/>
            <a:ext cx="856663" cy="525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6D0B065-C356-4191-9DE6-278F5670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67" y="5704013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55C1B75-90E8-4803-9406-C57612E6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24" y="5210758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17B3DE53-F88B-4FF1-B9F9-22845746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55" y="5147058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B9B67DDF-9705-4221-A630-FB1E41CC5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13" y="5046952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5CA912E-222C-451D-B35F-DBC341816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27" y="5816474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B39ADDD3-15E8-49F1-82EB-4081CDE9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68" y="4446769"/>
            <a:ext cx="1014896" cy="622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0C160AD0-68DB-4D3D-B9C0-23DFEA6B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23" y="5734557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D2360204-F1C1-4FC9-AFF0-2F90F80F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11" y="6048832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AB689BE6-6AFB-47E5-AF4C-186EFD05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21" y="5359635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8A4D6EDA-840D-4D21-A10E-04357C82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81" y="4806833"/>
            <a:ext cx="604213" cy="370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866F1D71-8D05-4FFA-AF67-C400BC98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76" y="5964882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1FF44AE1-6FD6-4D5A-A913-FA0EBD85E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438" y="4661936"/>
            <a:ext cx="608203" cy="373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6A5EDE42-899B-4882-B5DB-D3DBD5AE2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50217"/>
      </p:ext>
    </p:extLst>
  </p:cSld>
  <p:clrMapOvr>
    <a:masterClrMapping/>
  </p:clrMapOvr>
  <p:transition advTm="13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91" y="4087091"/>
            <a:ext cx="2066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FAFF38A-0F86-4866-8BB1-E2DCDE70D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891" y="1616364"/>
            <a:ext cx="3810000" cy="38100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FEE900A4-F1A8-46E2-AA49-8948F46D7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9"/>
    </mc:Choice>
    <mc:Fallback xmlns="">
      <p:transition spd="slow" advTm="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922B88-B493-4ADE-92B9-2EFB7663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818" y="1942157"/>
            <a:ext cx="8162692" cy="1022738"/>
          </a:xfrm>
        </p:spPr>
        <p:txBody>
          <a:bodyPr>
            <a:normAutofit fontScale="90000"/>
          </a:bodyPr>
          <a:lstStyle/>
          <a:p>
            <a:r>
              <a:rPr lang="sv-SE" sz="4400" dirty="0"/>
              <a:t>Vinterkräksjukan orsakas av ett virus</a:t>
            </a:r>
            <a:br>
              <a:rPr lang="sv-SE" sz="3200" dirty="0"/>
            </a:br>
            <a:br>
              <a:rPr lang="sv-SE" sz="3200" dirty="0"/>
            </a:br>
            <a:br>
              <a:rPr lang="sv-SE" sz="3200" dirty="0"/>
            </a:br>
            <a:endParaRPr lang="sv-SE" sz="3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0F0D9AD-C975-4677-8412-2358084D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42" y="3673593"/>
            <a:ext cx="2194575" cy="178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upload.wikimedia.org/wikipedia/commons/7/7b/Norwalk.jpg">
            <a:extLst>
              <a:ext uri="{FF2B5EF4-FFF2-40B4-BE49-F238E27FC236}">
                <a16:creationId xmlns:a16="http://schemas.microsoft.com/office/drawing/2014/main" id="{956BA20D-30E7-46D7-A25F-5DCD0CF94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5"/>
          <a:stretch/>
        </p:blipFill>
        <p:spPr bwMode="auto">
          <a:xfrm>
            <a:off x="2001241" y="2607249"/>
            <a:ext cx="3253241" cy="301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9AEEB276-8BAB-4B8B-BF60-0472A86A9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73">
        <p:fade/>
      </p:transition>
    </mc:Choice>
    <mc:Fallback xmlns="">
      <p:transition spd="med" advTm="10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E3D774-9571-49A1-835A-581D58D0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712" y="1436765"/>
            <a:ext cx="8162692" cy="1022738"/>
          </a:xfrm>
        </p:spPr>
        <p:txBody>
          <a:bodyPr/>
          <a:lstStyle/>
          <a:p>
            <a:r>
              <a:rPr lang="sv-SE" dirty="0"/>
              <a:t>Hur är smittar det?</a:t>
            </a:r>
            <a:br>
              <a:rPr lang="sv-SE" dirty="0"/>
            </a:b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9E5AD12-45D7-47DF-9894-4046EA9FD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36" y="1479845"/>
            <a:ext cx="4307068" cy="4878622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78A3AC-CA95-45CA-9EE0-7AAB95FBB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25" y="1784325"/>
            <a:ext cx="3049906" cy="1978613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166B781-B7D7-4139-8F9D-1FA485527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4" y="2220362"/>
            <a:ext cx="1890079" cy="1890079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44D57342-47B9-4296-B5DD-F8A2FFF62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80" y="4101736"/>
            <a:ext cx="2518701" cy="251870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DC61F8E-FB08-47A0-AE13-B3F69E7F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80" y="3266628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57A985D-3B6C-4F5E-BFEA-ED68E533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20" y="2888886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805C214-6D7B-4BBE-A4D2-54B0E3F62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80" y="5910938"/>
            <a:ext cx="592100" cy="447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l: nedåt 13">
            <a:extLst>
              <a:ext uri="{FF2B5EF4-FFF2-40B4-BE49-F238E27FC236}">
                <a16:creationId xmlns:a16="http://schemas.microsoft.com/office/drawing/2014/main" id="{1D83DA65-8405-48CD-B87A-AAC0436915FD}"/>
              </a:ext>
            </a:extLst>
          </p:cNvPr>
          <p:cNvSpPr/>
          <p:nvPr/>
        </p:nvSpPr>
        <p:spPr>
          <a:xfrm>
            <a:off x="10102276" y="2174742"/>
            <a:ext cx="91533" cy="1162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il: nedåt 17">
            <a:extLst>
              <a:ext uri="{FF2B5EF4-FFF2-40B4-BE49-F238E27FC236}">
                <a16:creationId xmlns:a16="http://schemas.microsoft.com/office/drawing/2014/main" id="{B15A94CE-6517-4A23-B68F-469D15F050E7}"/>
              </a:ext>
            </a:extLst>
          </p:cNvPr>
          <p:cNvSpPr/>
          <p:nvPr/>
        </p:nvSpPr>
        <p:spPr>
          <a:xfrm rot="14991363" flipH="1">
            <a:off x="9144364" y="1535346"/>
            <a:ext cx="108559" cy="1885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D546D788-F0E0-4183-8143-58C2A0C2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256" y="2634552"/>
            <a:ext cx="551337" cy="556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3F0C5CEE-160E-4207-B17D-CC772C59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932" y="2171716"/>
            <a:ext cx="399458" cy="403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l: nedåt 20">
            <a:extLst>
              <a:ext uri="{FF2B5EF4-FFF2-40B4-BE49-F238E27FC236}">
                <a16:creationId xmlns:a16="http://schemas.microsoft.com/office/drawing/2014/main" id="{2A282551-0867-4D69-8D34-EB5C73370190}"/>
              </a:ext>
            </a:extLst>
          </p:cNvPr>
          <p:cNvSpPr/>
          <p:nvPr/>
        </p:nvSpPr>
        <p:spPr>
          <a:xfrm rot="14207878">
            <a:off x="6030023" y="2483660"/>
            <a:ext cx="191030" cy="22257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A0D90F08-46DD-4CB1-9B0E-77C0E9475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03">
        <p:fade/>
      </p:transition>
    </mc:Choice>
    <mc:Fallback xmlns="">
      <p:transition spd="med" advTm="17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ubrik 1"/>
          <p:cNvSpPr>
            <a:spLocks noGrp="1"/>
          </p:cNvSpPr>
          <p:nvPr>
            <p:ph type="title"/>
          </p:nvPr>
        </p:nvSpPr>
        <p:spPr>
          <a:xfrm>
            <a:off x="665424" y="1393902"/>
            <a:ext cx="11129412" cy="1022738"/>
          </a:xfrm>
        </p:spPr>
        <p:txBody>
          <a:bodyPr>
            <a:normAutofit fontScale="90000"/>
          </a:bodyPr>
          <a:lstStyle/>
          <a:p>
            <a:br>
              <a:rPr lang="sv-SE" altLang="sv-SE" dirty="0"/>
            </a:br>
            <a:br>
              <a:rPr lang="sv-SE" altLang="sv-SE" dirty="0"/>
            </a:br>
            <a:br>
              <a:rPr lang="sv-SE" altLang="sv-SE" dirty="0"/>
            </a:br>
            <a:br>
              <a:rPr lang="sv-SE" altLang="sv-SE" dirty="0"/>
            </a:br>
            <a:br>
              <a:rPr lang="sv-SE" altLang="sv-SE" dirty="0"/>
            </a:br>
            <a:br>
              <a:rPr lang="sv-SE" altLang="sv-SE" dirty="0"/>
            </a:br>
            <a:endParaRPr lang="sv-SE" altLang="sv-SE" dirty="0"/>
          </a:p>
        </p:txBody>
      </p:sp>
      <p:pic>
        <p:nvPicPr>
          <p:cNvPr id="9224" name="Picture 6" descr="toalett_2181215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3629" y="1673229"/>
            <a:ext cx="1787849" cy="23844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" b="5617"/>
          <a:stretch/>
        </p:blipFill>
        <p:spPr bwMode="auto">
          <a:xfrm>
            <a:off x="9026774" y="1948652"/>
            <a:ext cx="1833336" cy="180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96" y="4744089"/>
            <a:ext cx="2547158" cy="12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8" descr="disktras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101" y="4629358"/>
            <a:ext cx="2225394" cy="166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F0C8A4D-F244-44B5-9F9E-B4DF1E46D4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8332" y="1678781"/>
            <a:ext cx="1580001" cy="193423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55B395B0-D1CB-42AF-ABDA-A55C987598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908" y="1883884"/>
            <a:ext cx="2148718" cy="143024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28C3081D-18AA-427B-8179-7DAE7C129C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908" y="4436665"/>
            <a:ext cx="2701941" cy="146878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6DECB27-CCCD-438E-81C1-8F31DD8B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5" y="5125914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9D7C9AD-4A5A-4CF6-AA39-556F1B65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90" y="2720293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9C28B9F-D82B-4DFD-B36C-B03C6F4C0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70" y="1291351"/>
            <a:ext cx="485626" cy="489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86395D4-88FB-4398-ADB4-8C1E4FFD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97" y="4903490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737D20D8-82B3-4999-B694-6E486901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03" y="1536342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716D141C-240B-4644-91B8-E12F2545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883" y="2416640"/>
            <a:ext cx="683709" cy="419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0D84630-8A0C-4B27-95EC-92800B74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45" y="5015424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0B622758-A014-4E46-9042-2FE934861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93992"/>
      </p:ext>
    </p:extLst>
  </p:cSld>
  <p:clrMapOvr>
    <a:masterClrMapping/>
  </p:clrMapOvr>
  <p:transition advTm="31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E971C7-F486-4509-9A85-0B0E92AA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25" y="1588340"/>
            <a:ext cx="8162692" cy="1022738"/>
          </a:xfrm>
        </p:spPr>
        <p:txBody>
          <a:bodyPr>
            <a:normAutofit/>
          </a:bodyPr>
          <a:lstStyle/>
          <a:p>
            <a:r>
              <a:rPr lang="sv-SE" sz="4000" dirty="0"/>
              <a:t>Symtom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A526C8-C1F8-4CC5-B20F-25721B30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40" y="3147319"/>
            <a:ext cx="8162692" cy="3972197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CF142B"/>
              </a:buClr>
            </a:pPr>
            <a:r>
              <a:rPr lang="sv-SE" sz="2400" dirty="0"/>
              <a:t>Illamående, kräkning, diarré, ont i magen.</a:t>
            </a:r>
          </a:p>
          <a:p>
            <a:pPr marL="0" indent="0">
              <a:lnSpc>
                <a:spcPct val="80000"/>
              </a:lnSpc>
              <a:buClr>
                <a:srgbClr val="CF142B"/>
              </a:buClr>
              <a:buNone/>
            </a:pPr>
            <a:endParaRPr lang="sv-SE" sz="2400" dirty="0"/>
          </a:p>
          <a:p>
            <a:pPr>
              <a:lnSpc>
                <a:spcPct val="80000"/>
              </a:lnSpc>
              <a:buClr>
                <a:srgbClr val="CF142B"/>
              </a:buClr>
            </a:pPr>
            <a:r>
              <a:rPr lang="sv-SE" sz="2400" dirty="0"/>
              <a:t>Symtomen kan skilja sig åt mellan olika personer.</a:t>
            </a:r>
          </a:p>
          <a:p>
            <a:pPr>
              <a:lnSpc>
                <a:spcPct val="80000"/>
              </a:lnSpc>
              <a:buClr>
                <a:srgbClr val="CF142B"/>
              </a:buClr>
            </a:pPr>
            <a:endParaRPr lang="sv-SE" sz="2400" dirty="0"/>
          </a:p>
          <a:p>
            <a:pPr>
              <a:lnSpc>
                <a:spcPct val="80000"/>
              </a:lnSpc>
              <a:buClr>
                <a:srgbClr val="CF142B"/>
              </a:buClr>
            </a:pPr>
            <a:endParaRPr lang="sv-SE" dirty="0"/>
          </a:p>
          <a:p>
            <a:pPr>
              <a:lnSpc>
                <a:spcPct val="80000"/>
              </a:lnSpc>
              <a:buClr>
                <a:srgbClr val="CF142B"/>
              </a:buClr>
            </a:pPr>
            <a:endParaRPr lang="sv-SE" dirty="0"/>
          </a:p>
          <a:p>
            <a:endParaRPr lang="sv-SE" dirty="0"/>
          </a:p>
        </p:txBody>
      </p:sp>
      <p:pic>
        <p:nvPicPr>
          <p:cNvPr id="4098" name="Picture 2" descr="Bildresultat för Kräkning">
            <a:extLst>
              <a:ext uri="{FF2B5EF4-FFF2-40B4-BE49-F238E27FC236}">
                <a16:creationId xmlns:a16="http://schemas.microsoft.com/office/drawing/2014/main" id="{1E47AB15-29EB-4B19-812A-953B3A531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43" y="2303517"/>
            <a:ext cx="4081345" cy="346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2361817-A3F8-4A35-B381-07864FA0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15" y="3429000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2EEEBCA5-1B37-401F-A2A4-57C7383FF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37132"/>
      </p:ext>
    </p:extLst>
  </p:cSld>
  <p:clrMapOvr>
    <a:masterClrMapping/>
  </p:clrMapOvr>
  <p:transition advTm="36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1227" y="1234001"/>
            <a:ext cx="8162692" cy="1022738"/>
          </a:xfrm>
        </p:spPr>
        <p:txBody>
          <a:bodyPr/>
          <a:lstStyle/>
          <a:p>
            <a:r>
              <a:rPr lang="sv-SE" altLang="sv-SE" dirty="0"/>
              <a:t>Basala hygienrutiner 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716715" y="3010623"/>
            <a:ext cx="1295400" cy="194429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447628" y="2998074"/>
            <a:ext cx="1350169" cy="194429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7331375" y="3040511"/>
            <a:ext cx="1295400" cy="194429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2037262" y="2968366"/>
            <a:ext cx="1296590" cy="194429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2098336" y="5221246"/>
            <a:ext cx="12965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Handhygien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3773101" y="5187099"/>
            <a:ext cx="11826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Handskar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5474417" y="5221246"/>
            <a:ext cx="12965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Skyddskläder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7345020" y="5227767"/>
            <a:ext cx="13982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Stänkskydd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310AA2F-4D3B-4227-B646-69DABE3150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335" r="5113"/>
          <a:stretch/>
        </p:blipFill>
        <p:spPr>
          <a:xfrm>
            <a:off x="3716715" y="3370901"/>
            <a:ext cx="1337905" cy="122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7D21FC0-B7FF-4189-8FED-6CCD6CF49E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23154" b="10101"/>
          <a:stretch/>
        </p:blipFill>
        <p:spPr>
          <a:xfrm>
            <a:off x="2115722" y="3070219"/>
            <a:ext cx="1122975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5E9C8B3-FDA9-4181-8977-D70CA557C4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13250" r="2625" b="12200"/>
          <a:stretch/>
        </p:blipFill>
        <p:spPr>
          <a:xfrm>
            <a:off x="7345020" y="3244768"/>
            <a:ext cx="126811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0D665C7C-F47A-4035-A5C5-E24BDF4C3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2538" r="11286"/>
          <a:stretch/>
        </p:blipFill>
        <p:spPr>
          <a:xfrm>
            <a:off x="5490133" y="3004656"/>
            <a:ext cx="1305679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BB070BD7-C3F2-45DC-A7BF-9EC00E818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7636"/>
      </p:ext>
    </p:extLst>
  </p:cSld>
  <p:clrMapOvr>
    <a:masterClrMapping/>
  </p:clrMapOvr>
  <p:transition advTm="36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CF7B2F-CD80-4F9A-86AA-53A418F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008" y="960304"/>
            <a:ext cx="8741061" cy="1022738"/>
          </a:xfrm>
        </p:spPr>
        <p:txBody>
          <a:bodyPr/>
          <a:lstStyle/>
          <a:p>
            <a:r>
              <a:rPr lang="sv-SE" dirty="0"/>
              <a:t>Tvätta händerna! </a:t>
            </a:r>
          </a:p>
        </p:txBody>
      </p:sp>
      <p:pic>
        <p:nvPicPr>
          <p:cNvPr id="5122" name="Picture 2" descr="Bildresultat för tvätta händerna med tvål och vatten">
            <a:extLst>
              <a:ext uri="{FF2B5EF4-FFF2-40B4-BE49-F238E27FC236}">
                <a16:creationId xmlns:a16="http://schemas.microsoft.com/office/drawing/2014/main" id="{F5C7AB39-8FA8-459B-B863-522F237DF8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08" y="2202608"/>
            <a:ext cx="5510180" cy="39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ldresultat för torkpapper">
            <a:extLst>
              <a:ext uri="{FF2B5EF4-FFF2-40B4-BE49-F238E27FC236}">
                <a16:creationId xmlns:a16="http://schemas.microsoft.com/office/drawing/2014/main" id="{E876F576-5C0C-450C-8CD2-834BF2D4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37" y="1302667"/>
            <a:ext cx="3104757" cy="31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ldresultat för torkpapper">
            <a:extLst>
              <a:ext uri="{FF2B5EF4-FFF2-40B4-BE49-F238E27FC236}">
                <a16:creationId xmlns:a16="http://schemas.microsoft.com/office/drawing/2014/main" id="{199AA282-C193-4FA1-B601-9EFF11BDC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14" y="3417827"/>
            <a:ext cx="2094169" cy="293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7EB84CD-F8C8-4529-AAD4-FAAF56941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335" y="4384572"/>
            <a:ext cx="1176582" cy="1800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53D3CA5-7F40-49F5-96F1-D63F0C0F2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98568">
            <a:off x="3004520" y="5322030"/>
            <a:ext cx="666718" cy="409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07320314-718A-4A76-A510-5B07FC8AC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8"/>
    </mc:Choice>
    <mc:Fallback xmlns="">
      <p:transition spd="slow" advTm="5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CC8430-0628-4CDC-ADCC-6B72EDB5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089" y="1385143"/>
            <a:ext cx="3667028" cy="1022738"/>
          </a:xfrm>
        </p:spPr>
        <p:txBody>
          <a:bodyPr/>
          <a:lstStyle/>
          <a:p>
            <a:r>
              <a:rPr lang="sv-SE" dirty="0"/>
              <a:t>Handskar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9BD1C4B-1585-4502-BA51-B9F2A15FC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69" y="2407881"/>
            <a:ext cx="2377709" cy="300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A59752E-A168-42EE-8DF0-E36A67FF3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15" y="4068795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336A34B-D470-4A12-B166-FB426A1F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3" y="3533658"/>
            <a:ext cx="530380" cy="53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46F67CD-844F-433E-93DB-FFC28F023E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2659" y="3331840"/>
            <a:ext cx="2978062" cy="20229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00409-0123">
            <a:extLst>
              <a:ext uri="{FF2B5EF4-FFF2-40B4-BE49-F238E27FC236}">
                <a16:creationId xmlns:a16="http://schemas.microsoft.com/office/drawing/2014/main" id="{2C988664-B35F-4065-8697-99E8A64E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5" y="2468988"/>
            <a:ext cx="2122554" cy="14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00409-0123">
            <a:extLst>
              <a:ext uri="{FF2B5EF4-FFF2-40B4-BE49-F238E27FC236}">
                <a16:creationId xmlns:a16="http://schemas.microsoft.com/office/drawing/2014/main" id="{BA111620-B0B3-4D57-88ED-67C9A9C9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710" y="3687018"/>
            <a:ext cx="1834950" cy="12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ldresultat för tvätta händerna med tvål och vatten">
            <a:extLst>
              <a:ext uri="{FF2B5EF4-FFF2-40B4-BE49-F238E27FC236}">
                <a16:creationId xmlns:a16="http://schemas.microsoft.com/office/drawing/2014/main" id="{9DDDCB71-FE8C-462F-BD34-B3BD5B07F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992" y="2745001"/>
            <a:ext cx="2342704" cy="16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E234FB5D-B9D1-46C0-B5D0-A508DD7D9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79"/>
    </mc:Choice>
    <mc:Fallback xmlns="">
      <p:transition spd="slow" advTm="6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Region Västmanland Allmän Ren">
  <a:themeElements>
    <a:clrScheme name="ltv attraktivarbetsgivar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F142B"/>
      </a:accent1>
      <a:accent2>
        <a:srgbClr val="CF142B"/>
      </a:accent2>
      <a:accent3>
        <a:srgbClr val="CF142B"/>
      </a:accent3>
      <a:accent4>
        <a:srgbClr val="CF142B"/>
      </a:accent4>
      <a:accent5>
        <a:srgbClr val="CF142B"/>
      </a:accent5>
      <a:accent6>
        <a:srgbClr val="CF142B"/>
      </a:accent6>
      <a:hlink>
        <a:srgbClr val="A5A5A5"/>
      </a:hlink>
      <a:folHlink>
        <a:srgbClr val="BFBFBF"/>
      </a:folHlink>
    </a:clrScheme>
    <a:fontScheme name="ltv attraktiv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tv_attraktivarbetsgivare_v10" id="{C89DF3A4-0F3D-4889-82D1-9A52422C2AFF}" vid="{5529674B-7F77-47DD-9375-CA6717CA5E73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egion Västmanland Allmän Ren">
  <a:themeElements>
    <a:clrScheme name="ltv attraktivarbetsgivar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F142B"/>
      </a:accent1>
      <a:accent2>
        <a:srgbClr val="CF142B"/>
      </a:accent2>
      <a:accent3>
        <a:srgbClr val="CF142B"/>
      </a:accent3>
      <a:accent4>
        <a:srgbClr val="CF142B"/>
      </a:accent4>
      <a:accent5>
        <a:srgbClr val="CF142B"/>
      </a:accent5>
      <a:accent6>
        <a:srgbClr val="CF142B"/>
      </a:accent6>
      <a:hlink>
        <a:srgbClr val="A5A5A5"/>
      </a:hlink>
      <a:folHlink>
        <a:srgbClr val="BFBFBF"/>
      </a:folHlink>
    </a:clrScheme>
    <a:fontScheme name="ltv attraktiv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tv_attraktivarbetsgivare_v10" id="{C89DF3A4-0F3D-4889-82D1-9A52422C2AFF}" vid="{5529674B-7F77-47DD-9375-CA6717CA5E73}"/>
    </a:ext>
  </a:extLst>
</a:theme>
</file>

<file path=ppt/theme/theme4.xml><?xml version="1.0" encoding="utf-8"?>
<a:theme xmlns:a="http://schemas.openxmlformats.org/drawingml/2006/main" name="2_Region Västmanland Allmän Ren">
  <a:themeElements>
    <a:clrScheme name="ltv attraktivarbetsgivar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F142B"/>
      </a:accent1>
      <a:accent2>
        <a:srgbClr val="CF142B"/>
      </a:accent2>
      <a:accent3>
        <a:srgbClr val="CF142B"/>
      </a:accent3>
      <a:accent4>
        <a:srgbClr val="CF142B"/>
      </a:accent4>
      <a:accent5>
        <a:srgbClr val="CF142B"/>
      </a:accent5>
      <a:accent6>
        <a:srgbClr val="CF142B"/>
      </a:accent6>
      <a:hlink>
        <a:srgbClr val="A5A5A5"/>
      </a:hlink>
      <a:folHlink>
        <a:srgbClr val="BFBFBF"/>
      </a:folHlink>
    </a:clrScheme>
    <a:fontScheme name="ltv attraktiv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tv_attraktivarbetsgivare_v10" id="{C89DF3A4-0F3D-4889-82D1-9A52422C2AFF}" vid="{5529674B-7F77-47DD-9375-CA6717CA5E73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Bredbild</PresentationFormat>
  <Paragraphs>46</Paragraphs>
  <Slides>21</Slides>
  <Notes>6</Notes>
  <HiddenSlides>0</HiddenSlides>
  <MMClips>20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Wingdings</vt:lpstr>
      <vt:lpstr>Region Västmanland Allmän Ren</vt:lpstr>
      <vt:lpstr>1_Office-tema</vt:lpstr>
      <vt:lpstr>1_Region Västmanland Allmän Ren</vt:lpstr>
      <vt:lpstr>2_Region Västmanland Allmän Ren</vt:lpstr>
      <vt:lpstr>Hygienutbildning  </vt:lpstr>
      <vt:lpstr>Vinterkräksjukan står vid dörren!  </vt:lpstr>
      <vt:lpstr>Vinterkräksjukan orsakas av ett virus   </vt:lpstr>
      <vt:lpstr>Hur är smittar det? </vt:lpstr>
      <vt:lpstr>      </vt:lpstr>
      <vt:lpstr>Symtom</vt:lpstr>
      <vt:lpstr>Basala hygienrutiner </vt:lpstr>
      <vt:lpstr>Tvätta händerna! </vt:lpstr>
      <vt:lpstr>Handskar </vt:lpstr>
      <vt:lpstr>Plastförkläde</vt:lpstr>
      <vt:lpstr>Stänkskydd </vt:lpstr>
      <vt:lpstr>Klädregler </vt:lpstr>
      <vt:lpstr>Arbetsdräkt</vt:lpstr>
      <vt:lpstr>Brukarens handhygien</vt:lpstr>
      <vt:lpstr>Desinfektion </vt:lpstr>
      <vt:lpstr>Desinfektion och slutstädning</vt:lpstr>
      <vt:lpstr>PowerPoint-presentation</vt:lpstr>
      <vt:lpstr>Ett fall - kan det vara vinterkräksjuka?</vt:lpstr>
      <vt:lpstr>Alla måste hjälpas åt!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Lena Sars</dc:creator>
  <cp:lastModifiedBy>Eva Edberg</cp:lastModifiedBy>
  <cp:revision>94</cp:revision>
  <cp:lastPrinted>2019-09-06T07:32:35Z</cp:lastPrinted>
  <dcterms:created xsi:type="dcterms:W3CDTF">2019-08-26T07:09:40Z</dcterms:created>
  <dcterms:modified xsi:type="dcterms:W3CDTF">2019-12-10T14:23:30Z</dcterms:modified>
</cp:coreProperties>
</file>