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86" r:id="rId4"/>
    <p:sldId id="288" r:id="rId5"/>
    <p:sldId id="260" r:id="rId6"/>
    <p:sldId id="263" r:id="rId7"/>
    <p:sldId id="271" r:id="rId8"/>
    <p:sldId id="272" r:id="rId9"/>
    <p:sldId id="264" r:id="rId10"/>
    <p:sldId id="273" r:id="rId11"/>
    <p:sldId id="265" r:id="rId12"/>
    <p:sldId id="287" r:id="rId13"/>
    <p:sldId id="267" r:id="rId14"/>
    <p:sldId id="278" r:id="rId15"/>
    <p:sldId id="277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7A9E5-3A03-449B-9EE0-BA9EE854C0BE}" type="datetimeFigureOut">
              <a:rPr lang="sv-SE" smtClean="0"/>
              <a:t>2020-11-02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6990-CD0C-41A3-94CD-4DA7724436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993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8046-A646-A346-9E73-EF082F7019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9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B58046-A646-A346-9E73-EF082F7019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5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64C679C6-D2E9-4403-A13D-594D096AE7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412D6134-40E4-4CD0-944B-E74B0D164E2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4" name="Picture 3" descr="Logotyp Specialpedagogiska Skolmyndigheten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8771297" y="5816755"/>
              <a:ext cx="3125730" cy="647701"/>
            </a:xfrm>
            <a:prstGeom prst="rect">
              <a:avLst/>
            </a:prstGeom>
          </p:spPr>
        </p:pic>
        <p:pic>
          <p:nvPicPr>
            <p:cNvPr id="12" name="Bildobjekt 11" descr="Grafisk bild tecknade bilder på barn – visuellt koncept SPSM">
              <a:extLst>
                <a:ext uri="{FF2B5EF4-FFF2-40B4-BE49-F238E27FC236}">
                  <a16:creationId xmlns:a16="http://schemas.microsoft.com/office/drawing/2014/main" id="{02966E82-04C8-4496-AD61-145F1C93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752" y="39328"/>
              <a:ext cx="5340920" cy="5333888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84206" y="1151746"/>
            <a:ext cx="5777294" cy="2390179"/>
          </a:xfrm>
        </p:spPr>
        <p:txBody>
          <a:bodyPr anchor="b">
            <a:noAutofit/>
          </a:bodyPr>
          <a:lstStyle>
            <a:lvl1pPr fontAlgn="t" hangingPunct="0">
              <a:defRPr sz="48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584206" y="3738108"/>
            <a:ext cx="5777294" cy="2055086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 här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2D34-A757-47ED-AB6C-DA92B3B11D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FF2F-8F6E-4D38-8AA6-FB5BAE492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388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:a16="http://schemas.microsoft.com/office/drawing/2014/main" id="{62569E43-00C1-42B9-B982-74E427572F5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90741ABC-92C6-46A7-AE8F-EE8EDAFB494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 descr="Logotyp Specialpedagogiska skolmyndigheten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784" y="2792488"/>
              <a:ext cx="4232432" cy="1273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941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C3C6984C-773C-497F-9C3E-1BA94CCF3F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CB151B1-0C10-400C-B934-CA1C4A0EC5B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8771297" y="5816754"/>
              <a:ext cx="3125730" cy="647701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262731"/>
            <a:ext cx="9144000" cy="2387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sv-SE" dirty="0"/>
              <a:t>Rubrik här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66790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här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AE856-85EC-4C34-924C-D41C9D52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501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14">
            <a:extLst>
              <a:ext uri="{FF2B5EF4-FFF2-40B4-BE49-F238E27FC236}">
                <a16:creationId xmlns:a16="http://schemas.microsoft.com/office/drawing/2014/main" id="{AD9723CE-A0B4-4C70-A259-70278FC90A5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ktangel 12">
              <a:extLst>
                <a:ext uri="{FF2B5EF4-FFF2-40B4-BE49-F238E27FC236}">
                  <a16:creationId xmlns:a16="http://schemas.microsoft.com/office/drawing/2014/main" id="{5EDB5F59-FD79-43E1-89E4-8B78D00DFD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6">
              <a:extLst>
                <a:ext uri="{FF2B5EF4-FFF2-40B4-BE49-F238E27FC236}">
                  <a16:creationId xmlns:a16="http://schemas.microsoft.com/office/drawing/2014/main" id="{2E1FE916-C06F-4137-AB6F-E46FAF07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794339" y="825910"/>
            <a:ext cx="5053532" cy="56732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838200" y="831291"/>
            <a:ext cx="5660923" cy="1325563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3"/>
          </p:nvPr>
        </p:nvSpPr>
        <p:spPr>
          <a:xfrm>
            <a:off x="838200" y="2443334"/>
            <a:ext cx="5666772" cy="4045955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76D5F-A35B-4DF2-B52A-FA03B8939E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20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14">
            <a:extLst>
              <a:ext uri="{FF2B5EF4-FFF2-40B4-BE49-F238E27FC236}">
                <a16:creationId xmlns:a16="http://schemas.microsoft.com/office/drawing/2014/main" id="{E729887B-76B1-4100-9334-B013E10E0CA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ktangel 12">
              <a:extLst>
                <a:ext uri="{FF2B5EF4-FFF2-40B4-BE49-F238E27FC236}">
                  <a16:creationId xmlns:a16="http://schemas.microsoft.com/office/drawing/2014/main" id="{C64AFB19-0950-4FDD-8F82-1EE184F17C6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6">
              <a:extLst>
                <a:ext uri="{FF2B5EF4-FFF2-40B4-BE49-F238E27FC236}">
                  <a16:creationId xmlns:a16="http://schemas.microsoft.com/office/drawing/2014/main" id="{5955EC8D-7FFF-4571-B16A-E5273392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831291"/>
            <a:ext cx="10515600" cy="1325563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65418"/>
            <a:ext cx="10493188" cy="3840069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B0284-5D10-49C8-BDCC-AC7F12E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6978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14">
            <a:extLst>
              <a:ext uri="{FF2B5EF4-FFF2-40B4-BE49-F238E27FC236}">
                <a16:creationId xmlns:a16="http://schemas.microsoft.com/office/drawing/2014/main" id="{B0BBC9CC-8D3D-43F6-AB2F-6E36BB68E10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ktangel 12">
              <a:extLst>
                <a:ext uri="{FF2B5EF4-FFF2-40B4-BE49-F238E27FC236}">
                  <a16:creationId xmlns:a16="http://schemas.microsoft.com/office/drawing/2014/main" id="{DE8EF4B2-E16F-4E79-81C7-074B53EBB1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5" name="Bildobjekt 6">
              <a:extLst>
                <a:ext uri="{FF2B5EF4-FFF2-40B4-BE49-F238E27FC236}">
                  <a16:creationId xmlns:a16="http://schemas.microsoft.com/office/drawing/2014/main" id="{CDBB5F98-D137-4064-BD85-2430D42A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831291"/>
            <a:ext cx="10515600" cy="1325563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165418"/>
            <a:ext cx="5204791" cy="3840069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1"/>
          </p:nvPr>
        </p:nvSpPr>
        <p:spPr>
          <a:xfrm>
            <a:off x="6154310" y="2165417"/>
            <a:ext cx="5199490" cy="3840069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75FE-496F-4148-AC01-FE58026EA1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421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14">
            <a:extLst>
              <a:ext uri="{FF2B5EF4-FFF2-40B4-BE49-F238E27FC236}">
                <a16:creationId xmlns:a16="http://schemas.microsoft.com/office/drawing/2014/main" id="{3993BA16-9677-46B8-A82F-78A28461DB7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ktangel 12">
              <a:extLst>
                <a:ext uri="{FF2B5EF4-FFF2-40B4-BE49-F238E27FC236}">
                  <a16:creationId xmlns:a16="http://schemas.microsoft.com/office/drawing/2014/main" id="{DF99E860-D844-4518-B0AE-3035C8E117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1" name="Bildobjekt 6">
              <a:extLst>
                <a:ext uri="{FF2B5EF4-FFF2-40B4-BE49-F238E27FC236}">
                  <a16:creationId xmlns:a16="http://schemas.microsoft.com/office/drawing/2014/main" id="{22E8C0C8-13A7-405B-B856-6824DCD8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831291"/>
            <a:ext cx="10515600" cy="1325563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1"/>
          </p:nvPr>
        </p:nvSpPr>
        <p:spPr>
          <a:xfrm>
            <a:off x="838200" y="2165419"/>
            <a:ext cx="10493188" cy="384006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86E1FE-56FF-4FC0-A91C-D4A0D6E07E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58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,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14">
            <a:extLst>
              <a:ext uri="{FF2B5EF4-FFF2-40B4-BE49-F238E27FC236}">
                <a16:creationId xmlns:a16="http://schemas.microsoft.com/office/drawing/2014/main" id="{0AF4D0E4-F259-431B-B648-EAB1FBA7DDD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ktangel 12">
              <a:extLst>
                <a:ext uri="{FF2B5EF4-FFF2-40B4-BE49-F238E27FC236}">
                  <a16:creationId xmlns:a16="http://schemas.microsoft.com/office/drawing/2014/main" id="{3374FF67-F41F-4172-83FA-E6211EF69B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1" name="Bildobjekt 6">
              <a:extLst>
                <a:ext uri="{FF2B5EF4-FFF2-40B4-BE49-F238E27FC236}">
                  <a16:creationId xmlns:a16="http://schemas.microsoft.com/office/drawing/2014/main" id="{B58227F3-757F-448B-A3E0-A1F968F2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317520" y="960557"/>
            <a:ext cx="11592829" cy="4988829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00633" y="6053860"/>
            <a:ext cx="8889357" cy="682606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1800"/>
            </a:lvl1pPr>
          </a:lstStyle>
          <a:p>
            <a:pPr lvl="0"/>
            <a:r>
              <a:rPr lang="sv-SE" dirty="0"/>
              <a:t>Bildtext här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19029-C7A6-4933-9330-C992921AB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3689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i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14">
            <a:extLst>
              <a:ext uri="{FF2B5EF4-FFF2-40B4-BE49-F238E27FC236}">
                <a16:creationId xmlns:a16="http://schemas.microsoft.com/office/drawing/2014/main" id="{12EB6148-E95C-4E9B-92CA-302A882EBA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ktangel 12">
              <a:extLst>
                <a:ext uri="{FF2B5EF4-FFF2-40B4-BE49-F238E27FC236}">
                  <a16:creationId xmlns:a16="http://schemas.microsoft.com/office/drawing/2014/main" id="{C5844FCC-CA8B-4DC8-925A-FA135317A1A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6">
              <a:extLst>
                <a:ext uri="{FF2B5EF4-FFF2-40B4-BE49-F238E27FC236}">
                  <a16:creationId xmlns:a16="http://schemas.microsoft.com/office/drawing/2014/main" id="{0C1767B9-F4D9-4B44-A617-8074BF72B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" y="5281"/>
              <a:ext cx="12149847" cy="524067"/>
            </a:xfrm>
            <a:prstGeom prst="rect">
              <a:avLst/>
            </a:prstGeom>
          </p:spPr>
        </p:pic>
      </p:grpSp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AD059-1F2D-4AD3-89EC-971A70117B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E087392-2E9B-4D73-8879-EE97BA8FC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165419"/>
            <a:ext cx="10493188" cy="384006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941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3B0D-95A6-4D47-AAD1-AB86B9F63EC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B5719-0209-4784-9D65-1AC6B6A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7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83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Rubrik här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175249"/>
            <a:ext cx="10515600" cy="4169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471842" y="6530196"/>
            <a:ext cx="641062" cy="32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2A3B0D-95A6-4D47-AAD1-AB86B9F63E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7FA25-46BF-49C3-97ED-BD529F9A5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1733" y="6530196"/>
            <a:ext cx="4122067" cy="32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30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ts val="25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ts val="22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40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na.mohss@spsm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84205" y="711201"/>
            <a:ext cx="6333161" cy="3860799"/>
          </a:xfrm>
        </p:spPr>
        <p:txBody>
          <a:bodyPr/>
          <a:lstStyle/>
          <a:p>
            <a:r>
              <a:rPr lang="sv-SE" dirty="0"/>
              <a:t>Sveriges största kunskapsbank inom specialpedagogik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ED2CD23-62F5-4279-8516-36B1CFB6B0A3}"/>
              </a:ext>
            </a:extLst>
          </p:cNvPr>
          <p:cNvSpPr txBox="1"/>
          <p:nvPr/>
        </p:nvSpPr>
        <p:spPr>
          <a:xfrm>
            <a:off x="1804946" y="4810539"/>
            <a:ext cx="473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Nina Mohss</a:t>
            </a:r>
          </a:p>
          <a:p>
            <a:r>
              <a:rPr lang="sv-SE" dirty="0">
                <a:hlinkClick r:id="rId2"/>
              </a:rPr>
              <a:t>nina.mohss@spsm.se</a:t>
            </a:r>
            <a:endParaRPr lang="sv-SE" dirty="0"/>
          </a:p>
          <a:p>
            <a:r>
              <a:rPr lang="sv-SE" dirty="0"/>
              <a:t>Tel 010-473 55 51</a:t>
            </a:r>
          </a:p>
        </p:txBody>
      </p:sp>
    </p:spTree>
    <p:extLst>
      <p:ext uri="{BB962C8B-B14F-4D97-AF65-F5344CB8AC3E}">
        <p14:creationId xmlns:p14="http://schemas.microsoft.com/office/powerpoint/2010/main" val="113221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När utvecklingsinsatser kräver resurser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94708"/>
            <a:ext cx="5320323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Ansök om bidrag, till exempel till utvecklingsprojekt och analyser.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www.spsm.se/bidrag</a:t>
            </a:r>
            <a:endParaRPr lang="sv-SE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pic>
        <p:nvPicPr>
          <p:cNvPr id="5" name="Bildobjekt 4" descr="En hög med mynt. " title="Dekorativ illust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14" y="1262636"/>
            <a:ext cx="5852172" cy="39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6625492" cy="1325563"/>
          </a:xfrm>
        </p:spPr>
        <p:txBody>
          <a:bodyPr/>
          <a:lstStyle/>
          <a:p>
            <a:r>
              <a:rPr lang="sv-SE" sz="3600" dirty="0"/>
              <a:t>När barn och elever behöver ett alternativ till grundskolan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594708"/>
            <a:ext cx="5078046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I våra specialskolor utgår vi från våra elevers behov och förutsättningar. 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Det innebär att till exempel lärmiljön och </a:t>
            </a:r>
            <a:r>
              <a:rPr lang="sv-SE" sz="2000" dirty="0" err="1"/>
              <a:t>lärverktygen</a:t>
            </a:r>
            <a:r>
              <a:rPr lang="sv-SE" sz="2000" dirty="0"/>
              <a:t> är anpassade och att vi har lärare med specialistkompetens.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www.spsm.se/specialskola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pic>
        <p:nvPicPr>
          <p:cNvPr id="4" name="Bildobjekt 3" descr="En skolgård med två skolbyggnader, en gunga och en lekställning. " title="Dekorativ illust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56" y="1952624"/>
            <a:ext cx="6648807" cy="44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2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D745D-F6B7-456D-BF76-257D6085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err="1"/>
              <a:t>Spsm</a:t>
            </a:r>
            <a:r>
              <a:rPr lang="sv-SE" sz="4000" dirty="0"/>
              <a:t> </a:t>
            </a:r>
            <a:r>
              <a:rPr lang="sv-SE" sz="3600" dirty="0"/>
              <a:t>fortbildning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35BF52-874B-471C-B1E8-DF02B289C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1112"/>
            <a:ext cx="10493188" cy="3840069"/>
          </a:xfrm>
        </p:spPr>
        <p:txBody>
          <a:bodyPr/>
          <a:lstStyle/>
          <a:p>
            <a:r>
              <a:rPr lang="sv-SE" sz="2000" dirty="0"/>
              <a:t>Fler kurser kommer att finnas som självstudiepaket på webben</a:t>
            </a:r>
          </a:p>
          <a:p>
            <a:r>
              <a:rPr lang="sv-SE" sz="2000" dirty="0"/>
              <a:t>De kan ges med eller utan kursledning</a:t>
            </a:r>
          </a:p>
          <a:p>
            <a:r>
              <a:rPr lang="sv-SE" sz="2000" dirty="0"/>
              <a:t>Dagens nätbaserade kurser med kursledning finns kvar och byggs ut</a:t>
            </a:r>
          </a:p>
          <a:p>
            <a:r>
              <a:rPr lang="sv-SE" sz="2000" dirty="0"/>
              <a:t>Målet är att vi ska vara tillgängliga och likvärdiga över landet.</a:t>
            </a:r>
          </a:p>
        </p:txBody>
      </p:sp>
    </p:spTree>
    <p:extLst>
      <p:ext uri="{BB962C8B-B14F-4D97-AF65-F5344CB8AC3E}">
        <p14:creationId xmlns:p14="http://schemas.microsoft.com/office/powerpoint/2010/main" val="284544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Vi finns i hela landet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94708"/>
            <a:ext cx="4484077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Totalt är vi cirka 1200 medarbetare fördelade på 20 orter. 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Varje år har vi tusentals uppdrag i förskolor, skolor och inom vuxenutbildningar i hela Sverige.</a:t>
            </a: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pic>
        <p:nvPicPr>
          <p:cNvPr id="7" name="Bildobjekt 6" descr="Kartan beskriver var myndigheten har kontor och skolor i Sverige. " title="Karta över Sveri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58" y="883138"/>
            <a:ext cx="3646496" cy="550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14973" y="1007808"/>
            <a:ext cx="5660923" cy="81521"/>
          </a:xfrm>
        </p:spPr>
        <p:txBody>
          <a:bodyPr/>
          <a:lstStyle/>
          <a:p>
            <a:endParaRPr lang="sv-SE" sz="3600" dirty="0"/>
          </a:p>
        </p:txBody>
      </p:sp>
      <p:pic>
        <p:nvPicPr>
          <p:cNvPr id="7" name="Platshållare för bild 5" descr="En karta över Sverige som är uppbyggd av små illustrationer som föreställer personer i olika åldrar." title="Dekorativ illustration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720"/>
          <a:stretch>
            <a:fillRect/>
          </a:stretch>
        </p:blipFill>
        <p:spPr>
          <a:xfrm>
            <a:off x="6794339" y="825910"/>
            <a:ext cx="5053532" cy="5673213"/>
          </a:xfrm>
        </p:spPr>
      </p:pic>
      <p:sp>
        <p:nvSpPr>
          <p:cNvPr id="8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838200" y="1859126"/>
            <a:ext cx="5735290" cy="1526464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sv-SE" altLang="sv-SE" sz="2000" dirty="0">
                <a:solidFill>
                  <a:schemeClr val="tx1"/>
                </a:solidFill>
              </a:rPr>
              <a:t>www.spsm.se</a:t>
            </a:r>
          </a:p>
          <a:p>
            <a:pPr algn="l">
              <a:lnSpc>
                <a:spcPct val="150000"/>
              </a:lnSpc>
              <a:buNone/>
            </a:pPr>
            <a:r>
              <a:rPr lang="sv-SE" altLang="sv-SE" sz="2000" dirty="0">
                <a:solidFill>
                  <a:schemeClr val="tx1"/>
                </a:solidFill>
              </a:rPr>
              <a:t>Telefon 010 473 50 00</a:t>
            </a:r>
          </a:p>
          <a:p>
            <a:pPr algn="l">
              <a:lnSpc>
                <a:spcPct val="150000"/>
              </a:lnSpc>
              <a:buNone/>
            </a:pPr>
            <a:r>
              <a:rPr lang="sv-SE" altLang="sv-SE" sz="2000" dirty="0">
                <a:solidFill>
                  <a:schemeClr val="tx1"/>
                </a:solidFill>
              </a:rPr>
              <a:t>Texttelefon 010 473 68 00</a:t>
            </a:r>
          </a:p>
        </p:txBody>
      </p:sp>
      <p:sp>
        <p:nvSpPr>
          <p:cNvPr id="14" name="Rektangel 13"/>
          <p:cNvSpPr/>
          <p:nvPr/>
        </p:nvSpPr>
        <p:spPr>
          <a:xfrm>
            <a:off x="838199" y="3506742"/>
            <a:ext cx="5119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du vill ha regelbunden information </a:t>
            </a:r>
          </a:p>
        </p:txBody>
      </p:sp>
      <p:sp>
        <p:nvSpPr>
          <p:cNvPr id="16" name="Platshållare för innehåll 3"/>
          <p:cNvSpPr>
            <a:spLocks noGrp="1"/>
          </p:cNvSpPr>
          <p:nvPr>
            <p:ph idx="13"/>
          </p:nvPr>
        </p:nvSpPr>
        <p:spPr>
          <a:xfrm>
            <a:off x="849745" y="3639127"/>
            <a:ext cx="5620427" cy="39398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75"/>
              </a:spcBef>
              <a:buClr>
                <a:schemeClr val="accent2"/>
              </a:buClr>
              <a:buSzPct val="120000"/>
              <a:buNone/>
              <a:defRPr/>
            </a:pPr>
            <a:endParaRPr lang="sv-SE" sz="2000" dirty="0"/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SzPct val="100000"/>
              <a:buFont typeface="Arial" pitchFamily="34" charset="0"/>
              <a:buChar char="•"/>
              <a:defRPr/>
            </a:pPr>
            <a:r>
              <a:rPr lang="sv-SE" sz="2000" dirty="0">
                <a:latin typeface="Arial" charset="0"/>
              </a:rPr>
              <a:t>Följ oss i sociala medier. 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SzPct val="100000"/>
              <a:buFont typeface="Arial" pitchFamily="34" charset="0"/>
              <a:buChar char="•"/>
              <a:defRPr/>
            </a:pPr>
            <a:r>
              <a:rPr lang="sv-SE" sz="2000" dirty="0">
                <a:latin typeface="Arial" charset="0"/>
              </a:rPr>
              <a:t>Prenumerera på nyhetsbrev och vår tidning Lika värde. </a:t>
            </a:r>
          </a:p>
          <a:p>
            <a:pPr marL="342900" indent="-342900">
              <a:lnSpc>
                <a:spcPct val="100000"/>
              </a:lnSpc>
              <a:spcBef>
                <a:spcPts val="575"/>
              </a:spcBef>
              <a:buSzPct val="100000"/>
              <a:buFont typeface="Arial" pitchFamily="34" charset="0"/>
              <a:buChar char="•"/>
              <a:defRPr/>
            </a:pPr>
            <a:r>
              <a:rPr lang="sv-SE" sz="2000" dirty="0">
                <a:latin typeface="Arial" charset="0"/>
              </a:rPr>
              <a:t>www.spsm.se/foljoss</a:t>
            </a:r>
          </a:p>
        </p:txBody>
      </p:sp>
    </p:spTree>
    <p:extLst>
      <p:ext uri="{BB962C8B-B14F-4D97-AF65-F5344CB8AC3E}">
        <p14:creationId xmlns:p14="http://schemas.microsoft.com/office/powerpoint/2010/main" val="267883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07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838200" y="1069829"/>
            <a:ext cx="56609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 charset="0"/>
              </a:rPr>
              <a:t>Specialpedagogiska skolmyndigheten</a:t>
            </a:r>
          </a:p>
        </p:txBody>
      </p:sp>
      <p:pic>
        <p:nvPicPr>
          <p:cNvPr id="6" name="Bildobjekt 5" descr="Tre personer leker på en lekplats." title="Dekorativ illustr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99" y="1896673"/>
            <a:ext cx="6212397" cy="4066465"/>
          </a:xfrm>
          <a:prstGeom prst="rect">
            <a:avLst/>
          </a:prstGeom>
        </p:spPr>
      </p:pic>
      <p:sp>
        <p:nvSpPr>
          <p:cNvPr id="7" name="Platshållare för innehåll 4"/>
          <p:cNvSpPr txBox="1">
            <a:spLocks/>
          </p:cNvSpPr>
          <p:nvPr/>
        </p:nvSpPr>
        <p:spPr>
          <a:xfrm>
            <a:off x="832351" y="2711938"/>
            <a:ext cx="5122400" cy="2083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arbetar för att barn, unga och vuxna ska nå målen för sin utbildning, oavsett funktionsförmåga.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likvärdig utbildning för alla.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001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4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2D1C93-1CE4-40E7-AF3D-4F8800FB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5CDC04E-E570-4CE3-A9DD-4709D7ADD80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" y="747423"/>
            <a:ext cx="10296736" cy="6031107"/>
          </a:xfrm>
        </p:spPr>
      </p:pic>
    </p:spTree>
    <p:extLst>
      <p:ext uri="{BB962C8B-B14F-4D97-AF65-F5344CB8AC3E}">
        <p14:creationId xmlns:p14="http://schemas.microsoft.com/office/powerpoint/2010/main" val="346124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7676C-B416-4989-8557-AC0EA197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852513"/>
            <a:ext cx="10515600" cy="1325563"/>
          </a:xfrm>
        </p:spPr>
        <p:txBody>
          <a:bodyPr/>
          <a:lstStyle/>
          <a:p>
            <a:r>
              <a:rPr lang="sv-SE" sz="3600" dirty="0"/>
              <a:t>Vi organiserar 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8C91F1-4582-4101-B489-0EBC6925E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2" y="2610691"/>
            <a:ext cx="10493188" cy="3840069"/>
          </a:xfrm>
        </p:spPr>
        <p:txBody>
          <a:bodyPr/>
          <a:lstStyle/>
          <a:p>
            <a:r>
              <a:rPr lang="sv-SE" sz="2000" dirty="0"/>
              <a:t>Ärendehantering – kommer att ske nationellt istället för regionalt</a:t>
            </a:r>
          </a:p>
          <a:p>
            <a:r>
              <a:rPr lang="sv-SE" sz="2000" dirty="0"/>
              <a:t>Kursutbudet blir mer nationellt inriktat och tyngdpunkten blir digitala kurser i </a:t>
            </a:r>
            <a:r>
              <a:rPr lang="sv-SE" sz="2000"/>
              <a:t>olika former</a:t>
            </a:r>
            <a:endParaRPr lang="sv-SE" sz="2000" dirty="0"/>
          </a:p>
          <a:p>
            <a:r>
              <a:rPr lang="sv-SE" sz="2000" dirty="0"/>
              <a:t>Samverkanskontor – för att ta reda på de behov skolhuvudmän har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732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Våra fyra huvudgrenar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95392"/>
            <a:ext cx="7360137" cy="3610095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Vi ger fördjupad kompetens, stöd och vägledning till professionella inom förskola och skola.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Vi ser till att det finns tillgängliga och anpassade läromedel.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Vi bidrar till att det finns ekonomiska resurser. 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Våra specialskolor utgår från elevernas behov och förutsättningar. </a:t>
            </a:r>
          </a:p>
        </p:txBody>
      </p:sp>
    </p:spTree>
    <p:extLst>
      <p:ext uri="{BB962C8B-B14F-4D97-AF65-F5344CB8AC3E}">
        <p14:creationId xmlns:p14="http://schemas.microsoft.com/office/powerpoint/2010/main" val="7652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När du har 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94708"/>
            <a:ext cx="5320323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Ny tjänst Kontaktcenter ersätter Fråga en rådgivare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I tjänsten Fråga en rådgivare svarar experter på frågor om pedagogiska konsekvenser av en funktionsnedsättning.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Sök bland hundratals besvarade frågor, eller ställ en egen.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www.spsm.se/fragaenradgivare</a:t>
            </a:r>
          </a:p>
        </p:txBody>
      </p:sp>
      <p:grpSp>
        <p:nvGrpSpPr>
          <p:cNvPr id="7" name="Grupp 6" descr="Två pratbubblor." title="Dekorativ illustration"/>
          <p:cNvGrpSpPr/>
          <p:nvPr/>
        </p:nvGrpSpPr>
        <p:grpSpPr>
          <a:xfrm rot="21359454">
            <a:off x="6132693" y="1871594"/>
            <a:ext cx="3621243" cy="1682114"/>
            <a:chOff x="107482" y="2518861"/>
            <a:chExt cx="3286210" cy="1425871"/>
          </a:xfrm>
        </p:grpSpPr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82" y="2518861"/>
              <a:ext cx="3286210" cy="1425871"/>
            </a:xfrm>
            <a:prstGeom prst="rect">
              <a:avLst/>
            </a:prstGeom>
          </p:spPr>
        </p:pic>
        <p:sp>
          <p:nvSpPr>
            <p:cNvPr id="9" name="Rektangel 8"/>
            <p:cNvSpPr/>
            <p:nvPr/>
          </p:nvSpPr>
          <p:spPr>
            <a:xfrm>
              <a:off x="1690223" y="2930824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7313616" y="3820720"/>
            <a:ext cx="4051851" cy="1768542"/>
            <a:chOff x="1136578" y="4742953"/>
            <a:chExt cx="4051851" cy="1484716"/>
          </a:xfrm>
        </p:grpSpPr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1796" flipH="1">
              <a:off x="1136578" y="4742953"/>
              <a:ext cx="4051851" cy="1484716"/>
            </a:xfrm>
            <a:prstGeom prst="rect">
              <a:avLst/>
            </a:prstGeom>
          </p:spPr>
        </p:pic>
        <p:sp>
          <p:nvSpPr>
            <p:cNvPr id="12" name="Rektangel 11"/>
            <p:cNvSpPr/>
            <p:nvPr/>
          </p:nvSpPr>
          <p:spPr>
            <a:xfrm rot="21206333">
              <a:off x="3130894" y="5272470"/>
              <a:ext cx="184731" cy="310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6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Vi ger ett nära och fördjupat 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94708"/>
            <a:ext cx="5320323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Vi ger specialpedagogisk rådgivning utifrån förskolans eller skolans behov. 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Utifrån individers lärande, professionens arbete, verksamhet och organisation.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I samverkan med resurserna som finns inom den egna verksamheten.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www.spsm.se/specialpedagogisktstod</a:t>
            </a:r>
            <a:endParaRPr lang="sv-SE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pic>
        <p:nvPicPr>
          <p:cNvPr id="5" name="Bildobjekt 4" descr="En elev sitter vid ett bord och har en bok och en penna framför sig. Runt hens huvud snurrar bokstäver, tecken och siffror i en röra. " title="Dekorativ illustr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90" y="1312106"/>
            <a:ext cx="2873326" cy="45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När du behöver ett nära och fördjupat 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594708"/>
            <a:ext cx="6101862" cy="3410779"/>
          </a:xfrm>
          <a:solidFill>
            <a:srgbClr val="FFF8E8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r>
              <a:rPr lang="sv-SE" sz="2000" dirty="0"/>
              <a:t>Vi gör specialpedagogiska utredningar där vi kartlägger elevens förutsättningar, lärmiljö och skolsituation.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  <a:buFont typeface="Arial" panose="020B0604020202020204" pitchFamily="34" charset="0"/>
              <a:buChar char="•"/>
            </a:pPr>
            <a:endParaRPr lang="sv-SE" sz="2000" dirty="0"/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838200" y="3641968"/>
            <a:ext cx="107832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001F"/>
              </a:buClr>
              <a:buSzPct val="120000"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001F"/>
              </a:buClr>
              <a:buSzPct val="120000"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 barn och elever som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 synnedsättning med eller utan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ytterligare funktionsnedsättningar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är döva eller har hörselnedsättning</a:t>
            </a:r>
            <a:b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kombinerad med utvecklingsstörning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 dövblindhet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har grav språkstörning.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 descr="Ett collage av olika verktyg och läromedel." title="Dekorativ illust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52" y="2899795"/>
            <a:ext cx="5143379" cy="27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3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838200" y="1069829"/>
            <a:ext cx="5660923" cy="1325563"/>
          </a:xfrm>
        </p:spPr>
        <p:txBody>
          <a:bodyPr/>
          <a:lstStyle/>
          <a:p>
            <a:r>
              <a:rPr lang="sv-SE" sz="3600" dirty="0"/>
              <a:t>När du söker </a:t>
            </a:r>
            <a:br>
              <a:rPr lang="sv-SE" sz="3600" dirty="0"/>
            </a:br>
            <a:r>
              <a:rPr lang="sv-SE" sz="3600" dirty="0"/>
              <a:t>tillgängliga läromedel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838200" y="2594708"/>
            <a:ext cx="5320323" cy="3410779"/>
          </a:xfrm>
          <a:solidFill>
            <a:srgbClr val="FFF8E8"/>
          </a:solidFill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Hitta läromedel är en kostnadsfri söktjänst på webben.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Tusentals utvalda och granskade läromedel för barn, unga och vuxna med olika behov.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z="2000" dirty="0"/>
              <a:t>www.spsm.se/hittalaromedel</a:t>
            </a:r>
          </a:p>
          <a:p>
            <a:pPr marL="342900" indent="-342900"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  <a:buFont typeface="Arial" panose="020B0604020202020204" pitchFamily="34" charset="0"/>
              <a:buChar char="•"/>
            </a:pPr>
            <a:endParaRPr lang="sv-SE" sz="2000" dirty="0"/>
          </a:p>
          <a:p>
            <a:pPr>
              <a:lnSpc>
                <a:spcPct val="100000"/>
              </a:lnSpc>
              <a:spcBef>
                <a:spcPts val="2200"/>
              </a:spcBef>
              <a:buClr>
                <a:srgbClr val="C0576B"/>
              </a:buClr>
              <a:buSzPct val="95000"/>
            </a:pPr>
            <a:endParaRPr lang="sv-SE" sz="2000" dirty="0"/>
          </a:p>
        </p:txBody>
      </p:sp>
      <p:pic>
        <p:nvPicPr>
          <p:cNvPr id="5" name="Platshållare för bild 6" descr="En person håller ett förstoringsglas framför sitt ena öga. " title="Dekorativ illust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0075"/>
          <a:stretch>
            <a:fillRect/>
          </a:stretch>
        </p:blipFill>
        <p:spPr>
          <a:xfrm>
            <a:off x="6800188" y="825910"/>
            <a:ext cx="5053532" cy="56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29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CLR" val="1"/>
  <p:tag name="LOGOCEN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CLR" val="1"/>
  <p:tag name="LOGOCEN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CLR" val="1"/>
  <p:tag name="LOGOCENTER" val="1"/>
</p:tagLst>
</file>

<file path=ppt/theme/theme1.xml><?xml version="1.0" encoding="utf-8"?>
<a:theme xmlns:a="http://schemas.openxmlformats.org/drawingml/2006/main" name="SPSM Ljus 16-9">
  <a:themeElements>
    <a:clrScheme name="SPS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4C00"/>
      </a:accent1>
      <a:accent2>
        <a:srgbClr val="A7001F"/>
      </a:accent2>
      <a:accent3>
        <a:srgbClr val="FFD637"/>
      </a:accent3>
      <a:accent4>
        <a:srgbClr val="797E01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P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96A6E65-36B4-468D-A4CF-B17F331B88F0}" vid="{034D3007-D12A-4AFA-9DC7-6018FFE0CE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471</Words>
  <Application>Microsoft Office PowerPoint</Application>
  <PresentationFormat>Bredbild</PresentationFormat>
  <Paragraphs>64</Paragraphs>
  <Slides>15</Slides>
  <Notes>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Arial</vt:lpstr>
      <vt:lpstr>Calibri</vt:lpstr>
      <vt:lpstr>SPSM Ljus 16-9</vt:lpstr>
      <vt:lpstr>Sveriges största kunskapsbank inom specialpedagogik </vt:lpstr>
      <vt:lpstr>PowerPoint-presentation</vt:lpstr>
      <vt:lpstr>PowerPoint-presentation</vt:lpstr>
      <vt:lpstr>Vi organiserar om</vt:lpstr>
      <vt:lpstr>Våra fyra huvudgrenar</vt:lpstr>
      <vt:lpstr>När du har frågor</vt:lpstr>
      <vt:lpstr>Vi ger ett nära och fördjupat stöd</vt:lpstr>
      <vt:lpstr>När du behöver ett nära och fördjupat stöd</vt:lpstr>
      <vt:lpstr>När du söker  tillgängliga läromedel</vt:lpstr>
      <vt:lpstr>När utvecklingsinsatser kräver resurser</vt:lpstr>
      <vt:lpstr>När barn och elever behöver ett alternativ till grundskolan</vt:lpstr>
      <vt:lpstr>Spsm fortbildning</vt:lpstr>
      <vt:lpstr>Vi finns i hela landet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Sveriges största kunskapsbank inom specialpedagogik</dc:title>
  <dc:creator>Nina Mohss</dc:creator>
  <cp:lastModifiedBy>Liselotte Eriksson</cp:lastModifiedBy>
  <cp:revision>12</cp:revision>
  <dcterms:created xsi:type="dcterms:W3CDTF">2020-10-20T09:44:32Z</dcterms:created>
  <dcterms:modified xsi:type="dcterms:W3CDTF">2020-11-02T09:12:51Z</dcterms:modified>
</cp:coreProperties>
</file>