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7" r:id="rId2"/>
    <p:sldId id="298" r:id="rId3"/>
    <p:sldId id="316" r:id="rId4"/>
    <p:sldId id="315" r:id="rId5"/>
    <p:sldId id="321" r:id="rId6"/>
    <p:sldId id="317" r:id="rId7"/>
    <p:sldId id="299" r:id="rId8"/>
    <p:sldId id="314" r:id="rId9"/>
    <p:sldId id="319" r:id="rId10"/>
    <p:sldId id="320" r:id="rId11"/>
    <p:sldId id="270" r:id="rId12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 autoAdjust="0"/>
    <p:restoredTop sz="96395" autoAdjust="0"/>
  </p:normalViewPr>
  <p:slideViewPr>
    <p:cSldViewPr snapToGrid="0" showGuides="1">
      <p:cViewPr varScale="1">
        <p:scale>
          <a:sx n="69" d="100"/>
          <a:sy n="69" d="100"/>
        </p:scale>
        <p:origin x="1626" y="60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966" cy="497126"/>
          </a:xfrm>
          <a:prstGeom prst="rect">
            <a:avLst/>
          </a:prstGeom>
        </p:spPr>
        <p:txBody>
          <a:bodyPr vert="horz" lIns="91531" tIns="45766" rIns="91531" bIns="4576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945" y="0"/>
            <a:ext cx="2943966" cy="497126"/>
          </a:xfrm>
          <a:prstGeom prst="rect">
            <a:avLst/>
          </a:prstGeom>
        </p:spPr>
        <p:txBody>
          <a:bodyPr vert="horz" lIns="91531" tIns="45766" rIns="91531" bIns="45766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2020-11-03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2687"/>
            <a:ext cx="2943966" cy="497125"/>
          </a:xfrm>
          <a:prstGeom prst="rect">
            <a:avLst/>
          </a:prstGeom>
        </p:spPr>
        <p:txBody>
          <a:bodyPr vert="horz" lIns="91531" tIns="45766" rIns="91531" bIns="4576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945" y="9432687"/>
            <a:ext cx="2943966" cy="497125"/>
          </a:xfrm>
          <a:prstGeom prst="rect">
            <a:avLst/>
          </a:prstGeom>
        </p:spPr>
        <p:txBody>
          <a:bodyPr vert="horz" lIns="91531" tIns="45766" rIns="91531" bIns="45766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6570"/>
          </a:xfrm>
          <a:prstGeom prst="rect">
            <a:avLst/>
          </a:prstGeom>
        </p:spPr>
        <p:txBody>
          <a:bodyPr vert="horz" lIns="95565" tIns="47784" rIns="95565" bIns="4778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3" cy="496570"/>
          </a:xfrm>
          <a:prstGeom prst="rect">
            <a:avLst/>
          </a:prstGeom>
        </p:spPr>
        <p:txBody>
          <a:bodyPr vert="horz" lIns="95565" tIns="47784" rIns="95565" bIns="47784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2020-11-03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5" tIns="47784" rIns="95565" bIns="4778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5565" tIns="47784" rIns="95565" bIns="4778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6570"/>
          </a:xfrm>
          <a:prstGeom prst="rect">
            <a:avLst/>
          </a:prstGeom>
        </p:spPr>
        <p:txBody>
          <a:bodyPr vert="horz" lIns="95565" tIns="47784" rIns="95565" bIns="4778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5565" tIns="47784" rIns="95565" bIns="47784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• förskola </a:t>
            </a:r>
          </a:p>
          <a:p>
            <a:r>
              <a:rPr lang="sv-SE" dirty="0"/>
              <a:t>• förskoleklass </a:t>
            </a:r>
          </a:p>
          <a:p>
            <a:r>
              <a:rPr lang="sv-SE" dirty="0"/>
              <a:t>• grundskola </a:t>
            </a:r>
          </a:p>
          <a:p>
            <a:r>
              <a:rPr lang="sv-SE" dirty="0"/>
              <a:t>• grundsärskola </a:t>
            </a:r>
          </a:p>
          <a:p>
            <a:r>
              <a:rPr lang="sv-SE" dirty="0"/>
              <a:t>• gymnasieskola </a:t>
            </a:r>
          </a:p>
          <a:p>
            <a:r>
              <a:rPr lang="sv-SE" dirty="0"/>
              <a:t>• gymnasiesärskola.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0830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• förskola </a:t>
            </a:r>
          </a:p>
          <a:p>
            <a:r>
              <a:rPr lang="sv-SE" dirty="0"/>
              <a:t>• förskoleklass </a:t>
            </a:r>
          </a:p>
          <a:p>
            <a:r>
              <a:rPr lang="sv-SE" dirty="0"/>
              <a:t>• grundskola </a:t>
            </a:r>
          </a:p>
          <a:p>
            <a:r>
              <a:rPr lang="sv-SE" dirty="0"/>
              <a:t>• grundsärskola </a:t>
            </a:r>
          </a:p>
          <a:p>
            <a:r>
              <a:rPr lang="sv-SE" dirty="0"/>
              <a:t>• gymnasieskola </a:t>
            </a:r>
          </a:p>
          <a:p>
            <a:r>
              <a:rPr lang="sv-SE" dirty="0"/>
              <a:t>• gymnasiesärskola.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825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A2E786A1-5871-48E2-BE62-D3472F04312D}"/>
              </a:ext>
            </a:extLst>
          </p:cNvPr>
          <p:cNvSpPr txBox="1"/>
          <p:nvPr userDrawn="1"/>
        </p:nvSpPr>
        <p:spPr>
          <a:xfrm>
            <a:off x="4512217" y="4927392"/>
            <a:ext cx="3970284" cy="10792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sv-SE" sz="2600" b="1" dirty="0">
                <a:solidFill>
                  <a:schemeClr val="accent4"/>
                </a:solidFill>
              </a:rPr>
              <a:t>Mer information finns på:</a:t>
            </a:r>
          </a:p>
          <a:p>
            <a:pPr algn="r"/>
            <a:r>
              <a:rPr lang="sv-SE" sz="2600" b="1" dirty="0">
                <a:solidFill>
                  <a:schemeClr val="accent4"/>
                </a:solidFill>
              </a:rPr>
              <a:t>www.socialstyrelsen.se</a:t>
            </a:r>
          </a:p>
        </p:txBody>
      </p:sp>
    </p:spTree>
    <p:extLst>
      <p:ext uri="{BB962C8B-B14F-4D97-AF65-F5344CB8AC3E}">
        <p14:creationId xmlns:p14="http://schemas.microsoft.com/office/powerpoint/2010/main" val="43635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  <p:sldLayoutId id="2147483698" r:id="rId26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cialstyrelsen.se/globalassets/sharepoint-dokument/artikelkatalog/ovrigt/2020-6-6852.pdf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0" dirty="0"/>
              <a:t>Samordning av hjälpmedel till barn och elever med funktionsnedsättning 	</a:t>
            </a:r>
          </a:p>
        </p:txBody>
      </p:sp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>
          <a:xfrm>
            <a:off x="801688" y="3163955"/>
            <a:ext cx="5858518" cy="1424978"/>
          </a:xfrm>
        </p:spPr>
        <p:txBody>
          <a:bodyPr>
            <a:normAutofit/>
          </a:bodyPr>
          <a:lstStyle/>
          <a:p>
            <a:endParaRPr lang="sv-SE" sz="2200" b="0" dirty="0"/>
          </a:p>
          <a:p>
            <a:r>
              <a:rPr lang="sv-SE" sz="2200" b="0" dirty="0"/>
              <a:t>Socialstyrelsens förslag till utformning av överenskommelse mellan sjukvårds- och skolhuvudmän </a:t>
            </a:r>
            <a:r>
              <a:rPr lang="sv-SE" b="0" dirty="0"/>
              <a:t>	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2020-11-03</a:t>
            </a:r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14"/>
          </p:nvPr>
        </p:nvSpPr>
        <p:spPr>
          <a:xfrm>
            <a:off x="801688" y="4876799"/>
            <a:ext cx="5858544" cy="320535"/>
          </a:xfrm>
        </p:spPr>
        <p:txBody>
          <a:bodyPr/>
          <a:lstStyle/>
          <a:p>
            <a:r>
              <a:rPr lang="sv-SE" dirty="0"/>
              <a:t>Staffan Söderberg och Jeanette Adolfsson  </a:t>
            </a:r>
            <a:endParaRPr lang="sv-SE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latshållare för bild 1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71" b="330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48606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Länk till rapporten 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2020-11-03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b="0" dirty="0">
                <a:hlinkClick r:id="rId2"/>
              </a:rPr>
              <a:t>https://www.socialstyrelsen.se/globalassets/sharepoint-dokument/artikelkatalog/ovrigt/2020-6-6852.pdf</a:t>
            </a:r>
            <a:endParaRPr lang="sv-SE" b="0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6477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138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 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2020-11-03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801688" y="1346201"/>
            <a:ext cx="7402512" cy="4421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0" dirty="0"/>
              <a:t>Både skolhuvudmän och sjukvårdshuvudmän har ett ansvar för att barn och elever med funktionsnedsättning får sina behov av hjälpmedel tillgodosedda.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0" dirty="0"/>
              <a:t>Även om ansvarsfördelningen är reglerad på en övergripande nivå kan det uppstå gränsdragningsproblem mellan huvudmännen vilket kan medföra att barn och elever inte får sina behov av hjälpmedel tillgodosedda.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0" dirty="0"/>
              <a:t>Överenskommelser kan underlätta samverkan.</a:t>
            </a:r>
          </a:p>
          <a:p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1251A-4B75-4342-9ECA-8D4A74465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</p:spTree>
    <p:extLst>
      <p:ext uri="{BB962C8B-B14F-4D97-AF65-F5344CB8AC3E}">
        <p14:creationId xmlns:p14="http://schemas.microsoft.com/office/powerpoint/2010/main" val="980356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594171"/>
          </a:xfrm>
        </p:spPr>
        <p:txBody>
          <a:bodyPr/>
          <a:lstStyle/>
          <a:p>
            <a:r>
              <a:rPr lang="sv-SE" dirty="0"/>
              <a:t>Genomförande 													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2020-11-03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801687" y="1406107"/>
            <a:ext cx="7927445" cy="462216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0" dirty="0"/>
              <a:t>Samverkan med SPSM. Dialog med följande: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0" dirty="0"/>
              <a:t>Socialstyrelsens nätverk för hjälpmedelsfrågor där bland andra samtliga regioner samt Sveriges Kommuner och Regioner (SKR) är representerade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0" dirty="0"/>
              <a:t>Dialog med nämnden för funktionshinderfrågor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0" dirty="0"/>
              <a:t>Årlig konferens för hjälpmedelschefer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0" dirty="0"/>
              <a:t>SKR:s nätverk för hjälpmedelschefer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0" dirty="0"/>
              <a:t> Särskild dialog med regioner som varit på gång med överenskommelser med skolan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0" dirty="0"/>
              <a:t>Enkät till samtliga hjälpmedelsverksamheter </a:t>
            </a:r>
          </a:p>
          <a:p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1251A-4B75-4342-9ECA-8D4A74465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</p:spTree>
    <p:extLst>
      <p:ext uri="{BB962C8B-B14F-4D97-AF65-F5344CB8AC3E}">
        <p14:creationId xmlns:p14="http://schemas.microsoft.com/office/powerpoint/2010/main" val="1610098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Syfte och mål med uppdraget 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2020-11-03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801688" y="1346201"/>
            <a:ext cx="7402512" cy="4421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0" dirty="0"/>
              <a:t>Kartlägga överenskommelser som finns mellan sjukvårdshuvudmän och skolhuvudmän.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0" dirty="0"/>
              <a:t>Avgöra behovet av ett uppdaterat stöd till parterna om hur en överenskommelse kan </a:t>
            </a:r>
            <a:r>
              <a:rPr lang="sv-SE" b="0" dirty="0" err="1"/>
              <a:t>ut-formas</a:t>
            </a:r>
            <a:r>
              <a:rPr lang="sv-SE" b="0" dirty="0"/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0" dirty="0"/>
              <a:t>Vid behov ta fram ett sådant förslag och sprida detta till berörda aktörer. </a:t>
            </a:r>
          </a:p>
          <a:p>
            <a:r>
              <a:rPr lang="sv-SE" b="0" dirty="0"/>
              <a:t>Målet med projektet är ytterst att pojkar och flickor som har behov av hjälpmedel snabbt får tillgång till fungerande lösningar. </a:t>
            </a:r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1251A-4B75-4342-9ECA-8D4A74465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</p:spTree>
    <p:extLst>
      <p:ext uri="{BB962C8B-B14F-4D97-AF65-F5344CB8AC3E}">
        <p14:creationId xmlns:p14="http://schemas.microsoft.com/office/powerpoint/2010/main" val="1561693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 kartläggning 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202-11-03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Sveriges kunskapsmyndighet för vård och omsorg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>
          <a:xfrm>
            <a:off x="491707" y="1423357"/>
            <a:ext cx="8376248" cy="4494363"/>
          </a:xfrm>
        </p:spPr>
        <p:txBody>
          <a:bodyPr/>
          <a:lstStyle/>
          <a:p>
            <a:r>
              <a:rPr lang="sv-SE" b="0" dirty="0"/>
              <a:t>I sju regioner finns överenskommelser eller långt framskridna förslag. </a:t>
            </a:r>
          </a:p>
          <a:p>
            <a:r>
              <a:rPr lang="sv-SE" b="0" dirty="0"/>
              <a:t>Det finns också hjälpredor, checklistor, handböcker etc.</a:t>
            </a:r>
          </a:p>
          <a:p>
            <a:r>
              <a:rPr lang="sv-SE" b="0" dirty="0"/>
              <a:t>Vissa verksamheter vill ha bindande nationella riktlinjer för vilken huvudman som har ansvar för specifika hjälpmedelsprodukter.</a:t>
            </a:r>
          </a:p>
          <a:p>
            <a:r>
              <a:rPr lang="sv-SE" b="0" dirty="0"/>
              <a:t>I vissa regioner finns lokala hjälpmedelslistor.  </a:t>
            </a:r>
          </a:p>
          <a:p>
            <a:r>
              <a:rPr lang="sv-SE" b="0" dirty="0"/>
              <a:t>Andra upplever inget problem med samverkan. </a:t>
            </a:r>
          </a:p>
          <a:p>
            <a:r>
              <a:rPr lang="sv-SE" b="0" dirty="0"/>
              <a:t>Identifierat behov av ett samlat förslag på utformning av överenskommelse.   </a:t>
            </a:r>
          </a:p>
        </p:txBody>
      </p:sp>
    </p:spTree>
    <p:extLst>
      <p:ext uri="{BB962C8B-B14F-4D97-AF65-F5344CB8AC3E}">
        <p14:creationId xmlns:p14="http://schemas.microsoft.com/office/powerpoint/2010/main" val="69953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Stödets disposition  													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2020-11-03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465256" y="1335672"/>
            <a:ext cx="7927445" cy="4478867"/>
          </a:xfrm>
        </p:spPr>
        <p:txBody>
          <a:bodyPr/>
          <a:lstStyle/>
          <a:p>
            <a:r>
              <a:rPr lang="sv-SE" b="0" dirty="0"/>
              <a:t>• Översikt kring den rättsliga regleringen utifrån huvudmännens ansvarsområden.  </a:t>
            </a:r>
          </a:p>
          <a:p>
            <a:r>
              <a:rPr lang="sv-SE" b="0" dirty="0"/>
              <a:t>• Hur en överenskommelse kan arbetas fram och vilka parter samt hjälpmedelsområden som kan omfattas. </a:t>
            </a:r>
          </a:p>
          <a:p>
            <a:r>
              <a:rPr lang="sv-SE" b="0" dirty="0"/>
              <a:t>• Vad en överenskommelse kan innehålla. </a:t>
            </a:r>
          </a:p>
          <a:p>
            <a:r>
              <a:rPr lang="sv-SE" b="0" dirty="0"/>
              <a:t>• Hur en överenskommelse kan spridas. </a:t>
            </a:r>
          </a:p>
          <a:p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1251A-4B75-4342-9ECA-8D4A74465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</p:spTree>
    <p:extLst>
      <p:ext uri="{BB962C8B-B14F-4D97-AF65-F5344CB8AC3E}">
        <p14:creationId xmlns:p14="http://schemas.microsoft.com/office/powerpoint/2010/main" val="2561002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en överenskommelse kan innehålla 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2020-11-03</a:t>
            </a:r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52" y="1839074"/>
            <a:ext cx="6565186" cy="4222679"/>
          </a:xfr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9FCD9-1F2C-4716-B7FD-C53148740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</p:spTree>
    <p:extLst>
      <p:ext uri="{BB962C8B-B14F-4D97-AF65-F5344CB8AC3E}">
        <p14:creationId xmlns:p14="http://schemas.microsoft.com/office/powerpoint/2010/main" val="3438692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781604"/>
          </a:xfrm>
        </p:spPr>
        <p:txBody>
          <a:bodyPr/>
          <a:lstStyle/>
          <a:p>
            <a:r>
              <a:rPr lang="sv-SE" dirty="0"/>
              <a:t> Tre hjälpmedelskategorier 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2020-11-03</a:t>
            </a:r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763761"/>
              </p:ext>
            </p:extLst>
          </p:nvPr>
        </p:nvGraphicFramePr>
        <p:xfrm>
          <a:off x="850136" y="1469204"/>
          <a:ext cx="7379463" cy="4171708"/>
        </p:xfrm>
        <a:graphic>
          <a:graphicData uri="http://schemas.openxmlformats.org/drawingml/2006/table">
            <a:tbl>
              <a:tblPr firstRow="1" firstCol="1" bandRow="1"/>
              <a:tblGrid>
                <a:gridCol w="2583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1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5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686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v-SE" sz="1600" b="1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Personligt</a:t>
                      </a:r>
                      <a:r>
                        <a:rPr lang="sv-SE" sz="1600" b="1" baseline="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hjälpmedel för det dagliga livet -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v-SE" sz="1600" b="1" baseline="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Sjukvårdens ansvar</a:t>
                      </a:r>
                      <a:endParaRPr lang="sv-SE" sz="160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7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v-SE" sz="1600" b="1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Pedagogiskt hjälpmedel</a:t>
                      </a:r>
                      <a:r>
                        <a:rPr lang="sv-SE" sz="1600" b="1" baseline="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-</a:t>
                      </a:r>
                      <a:r>
                        <a:rPr lang="sv-SE" sz="1600" b="1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Skolans</a:t>
                      </a:r>
                      <a:r>
                        <a:rPr lang="sv-SE" sz="1600" b="1" baseline="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ansvar 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sv-SE" sz="160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7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v-SE" sz="1600" b="1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Grundutrustning</a:t>
                      </a:r>
                      <a:r>
                        <a:rPr lang="sv-SE" sz="1600" b="1" baseline="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- Skolans ansvar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sv-SE" sz="160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7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9218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sv-SE" sz="140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sv-SE" sz="140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v-SE" sz="140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Individuellt</a:t>
                      </a:r>
                      <a:r>
                        <a:rPr lang="sv-SE" sz="1400" baseline="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utprovad hjälpmedel som syftar till att bibehålla eller öka aktivitet, delaktighet eller självständighet genom att kompensera för en funktionsnedsättning. </a:t>
                      </a: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sv-SE" sz="1400" baseline="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sv-SE" sz="1400" baseline="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sv-SE" sz="1400" baseline="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sv-SE" sz="1400" baseline="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sv-SE" sz="140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v-SE" sz="140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Pedagogiska hjälpmedel kännetecknas av att de huvudsakligen har som syfte att för den enskilda</a:t>
                      </a:r>
                      <a:r>
                        <a:rPr lang="sv-SE" sz="1400" baseline="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kompensera för en funktionsnedsättning i lärandesituationen.</a:t>
                      </a:r>
                    </a:p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sv-SE" sz="1400" baseline="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sv-SE" sz="1400" baseline="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sv-SE" sz="1400" baseline="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sv-SE" sz="140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v-SE" sz="140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Utrustning</a:t>
                      </a:r>
                      <a:r>
                        <a:rPr lang="sv-SE" sz="1400" baseline="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som behövs för att tillgodose behovet hos flera studerande om som inte kräver mer omfattande individuell anpassning. </a:t>
                      </a:r>
                    </a:p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sv-SE" sz="1400" baseline="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sv-SE" sz="140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51970B-A295-49D1-B8D6-39E7A0E41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</p:spTree>
    <p:extLst>
      <p:ext uri="{BB962C8B-B14F-4D97-AF65-F5344CB8AC3E}">
        <p14:creationId xmlns:p14="http://schemas.microsoft.com/office/powerpoint/2010/main" val="2843218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Utmaningar  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2020-11-03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801688" y="1346201"/>
            <a:ext cx="7402512" cy="4421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0" dirty="0"/>
              <a:t>Många parter – stor region med många kommuner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0" dirty="0"/>
              <a:t>En överenskommelse måste efterlevas och vara aktuell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0" dirty="0"/>
              <a:t>En överenskommelse kan inte ta höjd för alla eventuella situationer som kan uppstå  </a:t>
            </a:r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1251A-4B75-4342-9ECA-8D4A74465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</p:spTree>
    <p:extLst>
      <p:ext uri="{BB962C8B-B14F-4D97-AF65-F5344CB8AC3E}">
        <p14:creationId xmlns:p14="http://schemas.microsoft.com/office/powerpoint/2010/main" val="364233187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396</TotalTime>
  <Words>541</Words>
  <Application>Microsoft Office PowerPoint</Application>
  <PresentationFormat>Bildspel på skärmen (4:3)</PresentationFormat>
  <Paragraphs>90</Paragraphs>
  <Slides>11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Century Gothic</vt:lpstr>
      <vt:lpstr>SoS-PPT-svensk-150922</vt:lpstr>
      <vt:lpstr>Samordning av hjälpmedel till barn och elever med funktionsnedsättning  </vt:lpstr>
      <vt:lpstr>Bakgrund </vt:lpstr>
      <vt:lpstr>Genomförande              </vt:lpstr>
      <vt:lpstr>Syfte och mål med uppdraget </vt:lpstr>
      <vt:lpstr>Resultat kartläggning </vt:lpstr>
      <vt:lpstr>Stödets disposition               </vt:lpstr>
      <vt:lpstr>Vad en överenskommelse kan innehålla </vt:lpstr>
      <vt:lpstr> Tre hjälpmedelskategorier </vt:lpstr>
      <vt:lpstr>Utmaningar  </vt:lpstr>
      <vt:lpstr>Länk till rapporten 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Söderberg, Staffan</dc:creator>
  <cp:keywords>class='Open'</cp:keywords>
  <cp:lastModifiedBy>Liselotte Eriksson</cp:lastModifiedBy>
  <cp:revision>25</cp:revision>
  <cp:lastPrinted>2020-11-03T10:35:34Z</cp:lastPrinted>
  <dcterms:created xsi:type="dcterms:W3CDTF">2020-09-07T07:30:36Z</dcterms:created>
  <dcterms:modified xsi:type="dcterms:W3CDTF">2020-11-03T11:17:05Z</dcterms:modified>
</cp:coreProperties>
</file>