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ppt/tags/tag2.xml" ContentType="application/vnd.openxmlformats-officedocument.presentationml.tags+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6" r:id="rId5"/>
    <p:sldMasterId id="2147483703" r:id="rId6"/>
  </p:sldMasterIdLst>
  <p:notesMasterIdLst>
    <p:notesMasterId r:id="rId41"/>
  </p:notesMasterIdLst>
  <p:sldIdLst>
    <p:sldId id="292" r:id="rId7"/>
    <p:sldId id="1180" r:id="rId8"/>
    <p:sldId id="386" r:id="rId9"/>
    <p:sldId id="1183" r:id="rId10"/>
    <p:sldId id="361" r:id="rId11"/>
    <p:sldId id="1191" r:id="rId12"/>
    <p:sldId id="377" r:id="rId13"/>
    <p:sldId id="315" r:id="rId14"/>
    <p:sldId id="1171" r:id="rId15"/>
    <p:sldId id="1189" r:id="rId16"/>
    <p:sldId id="1177" r:id="rId17"/>
    <p:sldId id="895" r:id="rId18"/>
    <p:sldId id="835" r:id="rId19"/>
    <p:sldId id="838" r:id="rId20"/>
    <p:sldId id="837" r:id="rId21"/>
    <p:sldId id="1119" r:id="rId22"/>
    <p:sldId id="896" r:id="rId23"/>
    <p:sldId id="1111" r:id="rId24"/>
    <p:sldId id="1141" r:id="rId25"/>
    <p:sldId id="1150" r:id="rId26"/>
    <p:sldId id="321" r:id="rId27"/>
    <p:sldId id="1142" r:id="rId28"/>
    <p:sldId id="1145" r:id="rId29"/>
    <p:sldId id="1144" r:id="rId30"/>
    <p:sldId id="1184" r:id="rId31"/>
    <p:sldId id="1127" r:id="rId32"/>
    <p:sldId id="1188" r:id="rId33"/>
    <p:sldId id="1173" r:id="rId34"/>
    <p:sldId id="1174" r:id="rId35"/>
    <p:sldId id="1175" r:id="rId36"/>
    <p:sldId id="1178" r:id="rId37"/>
    <p:sldId id="1190" r:id="rId38"/>
    <p:sldId id="1129" r:id="rId39"/>
    <p:sldId id="261" r:id="rId40"/>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 Fredin" initials="SF" lastIdx="2" clrIdx="0">
    <p:extLst>
      <p:ext uri="{19B8F6BF-5375-455C-9EA6-DF929625EA0E}">
        <p15:presenceInfo xmlns:p15="http://schemas.microsoft.com/office/powerpoint/2012/main" userId="S::sara.fredin@regionvastmanland.se::6f9a9779-19db-4a29-8ace-abc0498559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0B2C"/>
    <a:srgbClr val="76D3CB"/>
    <a:srgbClr val="8B42CD"/>
    <a:srgbClr val="3C82AF"/>
    <a:srgbClr val="8A42CC"/>
    <a:srgbClr val="26766F"/>
    <a:srgbClr val="2D628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41E73B-DE6A-46BC-8B26-2759284E292D}" v="46" dt="2020-12-11T12:15:23.863"/>
    <p1510:client id="{D0B0DA3B-E273-4AD5-A819-3C757DF9C636}" v="72" dt="2020-12-11T10:41:42.5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672" autoAdjust="0"/>
  </p:normalViewPr>
  <p:slideViewPr>
    <p:cSldViewPr snapToGrid="0">
      <p:cViewPr varScale="1">
        <p:scale>
          <a:sx n="50" d="100"/>
          <a:sy n="50" d="100"/>
        </p:scale>
        <p:origin x="126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ltvastmanland.se\ltv\home1\2X4C\Dokument\Forskning\Data\Bearbetad%20version%20menti.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05D-4261-9A9C-032E1B6618F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05D-4261-9A9C-032E1B6618F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05D-4261-9A9C-032E1B6618F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05D-4261-9A9C-032E1B6618F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05D-4261-9A9C-032E1B6618F2}"/>
              </c:ext>
            </c:extLst>
          </c:dPt>
          <c:dLbls>
            <c:dLbl>
              <c:idx val="0"/>
              <c:layout>
                <c:manualLayout>
                  <c:x val="5.622489959839367E-2"/>
                  <c:y val="3.9603960396039563E-2"/>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sv-S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78577"/>
                        <a:gd name="adj2" fmla="val 78304"/>
                      </a:avLst>
                    </a:prstGeom>
                    <a:noFill/>
                    <a:ln>
                      <a:noFill/>
                    </a:ln>
                  </c15:spPr>
                </c:ext>
                <c:ext xmlns:c16="http://schemas.microsoft.com/office/drawing/2014/chart" uri="{C3380CC4-5D6E-409C-BE32-E72D297353CC}">
                  <c16:uniqueId val="{00000001-705D-4261-9A9C-032E1B6618F2}"/>
                </c:ext>
              </c:extLst>
            </c:dLbl>
            <c:dLbl>
              <c:idx val="1"/>
              <c:layout>
                <c:manualLayout>
                  <c:x val="-9.1030789825970543E-2"/>
                  <c:y val="-0.14961496149614961"/>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sv-S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21819"/>
                        <a:gd name="adj2" fmla="val -25468"/>
                      </a:avLst>
                    </a:prstGeom>
                    <a:noFill/>
                    <a:ln>
                      <a:noFill/>
                    </a:ln>
                  </c15:spPr>
                </c:ext>
                <c:ext xmlns:c16="http://schemas.microsoft.com/office/drawing/2014/chart" uri="{C3380CC4-5D6E-409C-BE32-E72D297353CC}">
                  <c16:uniqueId val="{00000003-705D-4261-9A9C-032E1B6618F2}"/>
                </c:ext>
              </c:extLst>
            </c:dLbl>
            <c:dLbl>
              <c:idx val="2"/>
              <c:layout>
                <c:manualLayout>
                  <c:x val="6.6934404283801874E-2"/>
                  <c:y val="6.1606160616061605E-2"/>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sv-S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146"/>
                        <a:gd name="adj2" fmla="val 20267"/>
                      </a:avLst>
                    </a:prstGeom>
                    <a:noFill/>
                    <a:ln>
                      <a:noFill/>
                    </a:ln>
                  </c15:spPr>
                </c:ext>
                <c:ext xmlns:c16="http://schemas.microsoft.com/office/drawing/2014/chart" uri="{C3380CC4-5D6E-409C-BE32-E72D297353CC}">
                  <c16:uniqueId val="{00000005-705D-4261-9A9C-032E1B6618F2}"/>
                </c:ext>
              </c:extLst>
            </c:dLbl>
            <c:dLbl>
              <c:idx val="3"/>
              <c:layout>
                <c:manualLayout>
                  <c:x val="-5.3547523427041499E-2"/>
                  <c:y val="0"/>
                </c:manualLayout>
              </c:layout>
              <c:spPr>
                <a:solidFill>
                  <a:sysClr val="window" lastClr="FFFFFF"/>
                </a:solidFill>
                <a:ln w="9525" cap="flat" cmpd="sng" algn="ctr">
                  <a:solidFill>
                    <a:sysClr val="windowText" lastClr="000000">
                      <a:lumMod val="25000"/>
                      <a:lumOff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sv-SE"/>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22494"/>
                        <a:gd name="adj2" fmla="val 84406"/>
                      </a:avLst>
                    </a:prstGeom>
                    <a:noFill/>
                    <a:ln>
                      <a:noFill/>
                    </a:ln>
                  </c15:spPr>
                </c:ext>
                <c:ext xmlns:c16="http://schemas.microsoft.com/office/drawing/2014/chart" uri="{C3380CC4-5D6E-409C-BE32-E72D297353CC}">
                  <c16:uniqueId val="{00000007-705D-4261-9A9C-032E1B6618F2}"/>
                </c:ext>
              </c:extLst>
            </c:dLbl>
            <c:dLbl>
              <c:idx val="4"/>
              <c:delete val="1"/>
              <c:extLst>
                <c:ext xmlns:c15="http://schemas.microsoft.com/office/drawing/2012/chart" uri="{CE6537A1-D6FC-4f65-9D91-7224C49458BB}"/>
                <c:ext xmlns:c16="http://schemas.microsoft.com/office/drawing/2014/chart" uri="{C3380CC4-5D6E-409C-BE32-E72D297353CC}">
                  <c16:uniqueId val="{00000009-705D-4261-9A9C-032E1B6618F2}"/>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mn-lt"/>
                    <a:ea typeface="+mn-ea"/>
                    <a:cs typeface="+mn-cs"/>
                  </a:defRPr>
                </a:pPr>
                <a:endParaRPr lang="sv-SE"/>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'Upplevelse alla svar'!$A$2:$A$6</c:f>
              <c:strCache>
                <c:ptCount val="5"/>
                <c:pt idx="0">
                  <c:v>Mycket dåligt</c:v>
                </c:pt>
                <c:pt idx="1">
                  <c:v>Dåligt</c:v>
                </c:pt>
                <c:pt idx="2">
                  <c:v>Okej</c:v>
                </c:pt>
                <c:pt idx="3">
                  <c:v>Bra</c:v>
                </c:pt>
                <c:pt idx="4">
                  <c:v>Mycket bra</c:v>
                </c:pt>
              </c:strCache>
            </c:strRef>
          </c:cat>
          <c:val>
            <c:numRef>
              <c:f>'Upplevelse alla svar'!$I$2:$I$6</c:f>
              <c:numCache>
                <c:formatCode>General</c:formatCode>
                <c:ptCount val="5"/>
                <c:pt idx="0">
                  <c:v>12</c:v>
                </c:pt>
                <c:pt idx="1">
                  <c:v>112</c:v>
                </c:pt>
                <c:pt idx="2">
                  <c:v>53</c:v>
                </c:pt>
                <c:pt idx="3">
                  <c:v>5</c:v>
                </c:pt>
                <c:pt idx="4">
                  <c:v>0</c:v>
                </c:pt>
              </c:numCache>
            </c:numRef>
          </c:val>
          <c:extLst>
            <c:ext xmlns:c16="http://schemas.microsoft.com/office/drawing/2014/chart" uri="{C3380CC4-5D6E-409C-BE32-E72D297353CC}">
              <c16:uniqueId val="{0000000A-705D-4261-9A9C-032E1B6618F2}"/>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2"/>
            <a:ext cx="2945659" cy="2060921"/>
          </a:xfrm>
          <a:prstGeom prst="rect">
            <a:avLst/>
          </a:prstGeom>
        </p:spPr>
        <p:txBody>
          <a:bodyPr vert="horz" lIns="168643" tIns="84321" rIns="168643" bIns="84321" rtlCol="0"/>
          <a:lstStyle>
            <a:lvl1pPr algn="l">
              <a:defRPr sz="2200"/>
            </a:lvl1pPr>
          </a:lstStyle>
          <a:p>
            <a:endParaRPr lang="sv-SE"/>
          </a:p>
        </p:txBody>
      </p:sp>
      <p:sp>
        <p:nvSpPr>
          <p:cNvPr id="3" name="Platshållare för datum 2"/>
          <p:cNvSpPr>
            <a:spLocks noGrp="1"/>
          </p:cNvSpPr>
          <p:nvPr>
            <p:ph type="dt" idx="1"/>
          </p:nvPr>
        </p:nvSpPr>
        <p:spPr>
          <a:xfrm>
            <a:off x="3850445" y="2"/>
            <a:ext cx="2945659" cy="2060921"/>
          </a:xfrm>
          <a:prstGeom prst="rect">
            <a:avLst/>
          </a:prstGeom>
        </p:spPr>
        <p:txBody>
          <a:bodyPr vert="horz" lIns="168643" tIns="84321" rIns="168643" bIns="84321" rtlCol="0"/>
          <a:lstStyle>
            <a:lvl1pPr algn="r">
              <a:defRPr sz="2200"/>
            </a:lvl1pPr>
          </a:lstStyle>
          <a:p>
            <a:fld id="{4001BD69-60EF-42F1-94C5-5908F61E0302}" type="datetimeFigureOut">
              <a:rPr lang="sv-SE" smtClean="0"/>
              <a:t>2020-12-14</a:t>
            </a:fld>
            <a:endParaRPr lang="sv-SE"/>
          </a:p>
        </p:txBody>
      </p:sp>
      <p:sp>
        <p:nvSpPr>
          <p:cNvPr id="4" name="Platshållare för bildobjekt 3"/>
          <p:cNvSpPr>
            <a:spLocks noGrp="1" noRot="1" noChangeAspect="1"/>
          </p:cNvSpPr>
          <p:nvPr>
            <p:ph type="sldImg" idx="2"/>
          </p:nvPr>
        </p:nvSpPr>
        <p:spPr>
          <a:xfrm>
            <a:off x="-8924925" y="5135563"/>
            <a:ext cx="24647525" cy="13865225"/>
          </a:xfrm>
          <a:prstGeom prst="rect">
            <a:avLst/>
          </a:prstGeom>
          <a:noFill/>
          <a:ln w="12700">
            <a:solidFill>
              <a:prstClr val="black"/>
            </a:solidFill>
          </a:ln>
        </p:spPr>
        <p:txBody>
          <a:bodyPr vert="horz" lIns="168643" tIns="84321" rIns="168643" bIns="84321" rtlCol="0" anchor="ctr"/>
          <a:lstStyle/>
          <a:p>
            <a:endParaRPr lang="sv-SE"/>
          </a:p>
        </p:txBody>
      </p:sp>
      <p:sp>
        <p:nvSpPr>
          <p:cNvPr id="5" name="Platshållare för anteckningar 4"/>
          <p:cNvSpPr>
            <a:spLocks noGrp="1"/>
          </p:cNvSpPr>
          <p:nvPr>
            <p:ph type="body" sz="quarter" idx="3"/>
          </p:nvPr>
        </p:nvSpPr>
        <p:spPr>
          <a:xfrm>
            <a:off x="679768" y="19767701"/>
            <a:ext cx="5438140" cy="16173574"/>
          </a:xfrm>
          <a:prstGeom prst="rect">
            <a:avLst/>
          </a:prstGeom>
        </p:spPr>
        <p:txBody>
          <a:bodyPr vert="horz" lIns="168643" tIns="84321" rIns="168643" bIns="84321"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1" y="39014830"/>
            <a:ext cx="2945659" cy="2060917"/>
          </a:xfrm>
          <a:prstGeom prst="rect">
            <a:avLst/>
          </a:prstGeom>
        </p:spPr>
        <p:txBody>
          <a:bodyPr vert="horz" lIns="168643" tIns="84321" rIns="168643" bIns="84321" rtlCol="0" anchor="b"/>
          <a:lstStyle>
            <a:lvl1pPr algn="l">
              <a:defRPr sz="2200"/>
            </a:lvl1pPr>
          </a:lstStyle>
          <a:p>
            <a:endParaRPr lang="sv-SE"/>
          </a:p>
        </p:txBody>
      </p:sp>
      <p:sp>
        <p:nvSpPr>
          <p:cNvPr id="7" name="Platshållare för bildnummer 6"/>
          <p:cNvSpPr>
            <a:spLocks noGrp="1"/>
          </p:cNvSpPr>
          <p:nvPr>
            <p:ph type="sldNum" sz="quarter" idx="5"/>
          </p:nvPr>
        </p:nvSpPr>
        <p:spPr>
          <a:xfrm>
            <a:off x="3850445" y="39014830"/>
            <a:ext cx="2945659" cy="2060917"/>
          </a:xfrm>
          <a:prstGeom prst="rect">
            <a:avLst/>
          </a:prstGeom>
        </p:spPr>
        <p:txBody>
          <a:bodyPr vert="horz" lIns="168643" tIns="84321" rIns="168643" bIns="84321" rtlCol="0" anchor="b"/>
          <a:lstStyle>
            <a:lvl1pPr algn="r">
              <a:defRPr sz="2200"/>
            </a:lvl1pPr>
          </a:lstStyle>
          <a:p>
            <a:fld id="{50D2DE5F-A454-409A-BDB0-625D24965E9F}" type="slidenum">
              <a:rPr lang="sv-SE" smtClean="0"/>
              <a:t>‹#›</a:t>
            </a:fld>
            <a:endParaRPr lang="sv-SE"/>
          </a:p>
        </p:txBody>
      </p:sp>
    </p:spTree>
    <p:extLst>
      <p:ext uri="{BB962C8B-B14F-4D97-AF65-F5344CB8AC3E}">
        <p14:creationId xmlns:p14="http://schemas.microsoft.com/office/powerpoint/2010/main" val="1771226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Platshållare för bildnummer 3"/>
          <p:cNvSpPr>
            <a:spLocks noGrp="1"/>
          </p:cNvSpPr>
          <p:nvPr>
            <p:ph type="sldNum" sz="quarter" idx="5"/>
          </p:nvPr>
        </p:nvSpPr>
        <p:spPr/>
        <p:txBody>
          <a:bodyPr/>
          <a:lstStyle/>
          <a:p>
            <a:fld id="{50D2DE5F-A454-409A-BDB0-625D24965E9F}" type="slidenum">
              <a:rPr lang="sv-SE" smtClean="0"/>
              <a:t>1</a:t>
            </a:fld>
            <a:endParaRPr lang="sv-SE"/>
          </a:p>
        </p:txBody>
      </p:sp>
    </p:spTree>
    <p:extLst>
      <p:ext uri="{BB962C8B-B14F-4D97-AF65-F5344CB8AC3E}">
        <p14:creationId xmlns:p14="http://schemas.microsoft.com/office/powerpoint/2010/main" val="684558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0D2DE5F-A454-409A-BDB0-625D24965E9F}" type="slidenum">
              <a:rPr lang="sv-SE" smtClean="0"/>
              <a:t>11</a:t>
            </a:fld>
            <a:endParaRPr lang="sv-SE"/>
          </a:p>
        </p:txBody>
      </p:sp>
    </p:spTree>
    <p:extLst>
      <p:ext uri="{BB962C8B-B14F-4D97-AF65-F5344CB8AC3E}">
        <p14:creationId xmlns:p14="http://schemas.microsoft.com/office/powerpoint/2010/main" val="334949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0D2DE5F-A454-409A-BDB0-625D24965E9F}" type="slidenum">
              <a:rPr lang="sv-SE" smtClean="0"/>
              <a:t>12</a:t>
            </a:fld>
            <a:endParaRPr lang="sv-SE"/>
          </a:p>
        </p:txBody>
      </p:sp>
    </p:spTree>
    <p:extLst>
      <p:ext uri="{BB962C8B-B14F-4D97-AF65-F5344CB8AC3E}">
        <p14:creationId xmlns:p14="http://schemas.microsoft.com/office/powerpoint/2010/main" val="67270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0D2DE5F-A454-409A-BDB0-625D24965E9F}" type="slidenum">
              <a:rPr lang="sv-SE" smtClean="0"/>
              <a:t>13</a:t>
            </a:fld>
            <a:endParaRPr lang="sv-SE"/>
          </a:p>
        </p:txBody>
      </p:sp>
    </p:spTree>
    <p:extLst>
      <p:ext uri="{BB962C8B-B14F-4D97-AF65-F5344CB8AC3E}">
        <p14:creationId xmlns:p14="http://schemas.microsoft.com/office/powerpoint/2010/main" val="1270884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733DB10-64AD-4478-BAF2-10592BD0BA82}" type="slidenum">
              <a:rPr lang="sv-SE" smtClean="0"/>
              <a:t>14</a:t>
            </a:fld>
            <a:endParaRPr lang="sv-SE"/>
          </a:p>
        </p:txBody>
      </p:sp>
    </p:spTree>
    <p:extLst>
      <p:ext uri="{BB962C8B-B14F-4D97-AF65-F5344CB8AC3E}">
        <p14:creationId xmlns:p14="http://schemas.microsoft.com/office/powerpoint/2010/main" val="1725147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733DB10-64AD-4478-BAF2-10592BD0BA82}" type="slidenum">
              <a:rPr lang="sv-SE" smtClean="0"/>
              <a:t>15</a:t>
            </a:fld>
            <a:endParaRPr lang="sv-SE"/>
          </a:p>
        </p:txBody>
      </p:sp>
    </p:spTree>
    <p:extLst>
      <p:ext uri="{BB962C8B-B14F-4D97-AF65-F5344CB8AC3E}">
        <p14:creationId xmlns:p14="http://schemas.microsoft.com/office/powerpoint/2010/main" val="140349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0D2DE5F-A454-409A-BDB0-625D24965E9F}" type="slidenum">
              <a:rPr lang="sv-SE" smtClean="0"/>
              <a:t>16</a:t>
            </a:fld>
            <a:endParaRPr lang="sv-SE"/>
          </a:p>
        </p:txBody>
      </p:sp>
    </p:spTree>
    <p:extLst>
      <p:ext uri="{BB962C8B-B14F-4D97-AF65-F5344CB8AC3E}">
        <p14:creationId xmlns:p14="http://schemas.microsoft.com/office/powerpoint/2010/main" val="2207021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0D2DE5F-A454-409A-BDB0-625D24965E9F}" type="slidenum">
              <a:rPr lang="sv-SE" smtClean="0"/>
              <a:t>17</a:t>
            </a:fld>
            <a:endParaRPr lang="sv-SE"/>
          </a:p>
        </p:txBody>
      </p:sp>
    </p:spTree>
    <p:extLst>
      <p:ext uri="{BB962C8B-B14F-4D97-AF65-F5344CB8AC3E}">
        <p14:creationId xmlns:p14="http://schemas.microsoft.com/office/powerpoint/2010/main" val="4078796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0D2DE5F-A454-409A-BDB0-625D24965E9F}" type="slidenum">
              <a:rPr lang="sv-SE" smtClean="0"/>
              <a:t>18</a:t>
            </a:fld>
            <a:endParaRPr lang="sv-SE"/>
          </a:p>
        </p:txBody>
      </p:sp>
    </p:spTree>
    <p:extLst>
      <p:ext uri="{BB962C8B-B14F-4D97-AF65-F5344CB8AC3E}">
        <p14:creationId xmlns:p14="http://schemas.microsoft.com/office/powerpoint/2010/main" val="95233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0D2DE5F-A454-409A-BDB0-625D24965E9F}" type="slidenum">
              <a:rPr lang="sv-SE" smtClean="0"/>
              <a:t>19</a:t>
            </a:fld>
            <a:endParaRPr lang="sv-SE"/>
          </a:p>
        </p:txBody>
      </p:sp>
    </p:spTree>
    <p:extLst>
      <p:ext uri="{BB962C8B-B14F-4D97-AF65-F5344CB8AC3E}">
        <p14:creationId xmlns:p14="http://schemas.microsoft.com/office/powerpoint/2010/main" val="4034501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0D2DE5F-A454-409A-BDB0-625D24965E9F}" type="slidenum">
              <a:rPr lang="sv-SE" smtClean="0"/>
              <a:t>20</a:t>
            </a:fld>
            <a:endParaRPr lang="sv-SE"/>
          </a:p>
        </p:txBody>
      </p:sp>
    </p:spTree>
    <p:extLst>
      <p:ext uri="{BB962C8B-B14F-4D97-AF65-F5344CB8AC3E}">
        <p14:creationId xmlns:p14="http://schemas.microsoft.com/office/powerpoint/2010/main" val="3154369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sz="1200">
              <a:cs typeface="Calibri"/>
            </a:endParaRPr>
          </a:p>
        </p:txBody>
      </p:sp>
      <p:sp>
        <p:nvSpPr>
          <p:cNvPr id="4" name="Platshållare för bildnummer 3"/>
          <p:cNvSpPr>
            <a:spLocks noGrp="1"/>
          </p:cNvSpPr>
          <p:nvPr>
            <p:ph type="sldNum" sz="quarter" idx="5"/>
          </p:nvPr>
        </p:nvSpPr>
        <p:spPr/>
        <p:txBody>
          <a:bodyPr/>
          <a:lstStyle/>
          <a:p>
            <a:fld id="{50D2DE5F-A454-409A-BDB0-625D24965E9F}" type="slidenum">
              <a:rPr lang="sv-SE" smtClean="0"/>
              <a:t>2</a:t>
            </a:fld>
            <a:endParaRPr lang="sv-SE"/>
          </a:p>
        </p:txBody>
      </p:sp>
    </p:spTree>
    <p:extLst>
      <p:ext uri="{BB962C8B-B14F-4D97-AF65-F5344CB8AC3E}">
        <p14:creationId xmlns:p14="http://schemas.microsoft.com/office/powerpoint/2010/main" val="3639120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0D2DE5F-A454-409A-BDB0-625D24965E9F}" type="slidenum">
              <a:rPr lang="sv-SE" smtClean="0"/>
              <a:t>21</a:t>
            </a:fld>
            <a:endParaRPr lang="sv-SE"/>
          </a:p>
        </p:txBody>
      </p:sp>
    </p:spTree>
    <p:extLst>
      <p:ext uri="{BB962C8B-B14F-4D97-AF65-F5344CB8AC3E}">
        <p14:creationId xmlns:p14="http://schemas.microsoft.com/office/powerpoint/2010/main" val="3624477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0D2DE5F-A454-409A-BDB0-625D24965E9F}" type="slidenum">
              <a:rPr lang="sv-SE" smtClean="0"/>
              <a:t>22</a:t>
            </a:fld>
            <a:endParaRPr lang="sv-SE"/>
          </a:p>
        </p:txBody>
      </p:sp>
    </p:spTree>
    <p:extLst>
      <p:ext uri="{BB962C8B-B14F-4D97-AF65-F5344CB8AC3E}">
        <p14:creationId xmlns:p14="http://schemas.microsoft.com/office/powerpoint/2010/main" val="16534691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defTabSz="897685">
              <a:defRPr/>
            </a:pPr>
            <a:fld id="{B40C73AC-7CB7-432F-B8F6-150A951E8FFC}" type="slidenum">
              <a:rPr lang="sv-SE">
                <a:solidFill>
                  <a:prstClr val="black"/>
                </a:solidFill>
                <a:latin typeface="Calibri" panose="020F0502020204030204"/>
              </a:rPr>
              <a:pPr defTabSz="897685">
                <a:defRPr/>
              </a:pPr>
              <a:t>23</a:t>
            </a:fld>
            <a:endParaRPr lang="sv-SE">
              <a:solidFill>
                <a:prstClr val="black"/>
              </a:solidFill>
              <a:latin typeface="Calibri" panose="020F0502020204030204"/>
            </a:endParaRPr>
          </a:p>
        </p:txBody>
      </p:sp>
    </p:spTree>
    <p:extLst>
      <p:ext uri="{BB962C8B-B14F-4D97-AF65-F5344CB8AC3E}">
        <p14:creationId xmlns:p14="http://schemas.microsoft.com/office/powerpoint/2010/main" val="35897938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defTabSz="897685">
              <a:defRPr/>
            </a:pPr>
            <a:fld id="{B40C73AC-7CB7-432F-B8F6-150A951E8FFC}" type="slidenum">
              <a:rPr lang="sv-SE">
                <a:solidFill>
                  <a:prstClr val="black"/>
                </a:solidFill>
                <a:latin typeface="Calibri" panose="020F0502020204030204"/>
              </a:rPr>
              <a:pPr defTabSz="897685">
                <a:defRPr/>
              </a:pPr>
              <a:t>24</a:t>
            </a:fld>
            <a:endParaRPr lang="sv-SE">
              <a:solidFill>
                <a:prstClr val="black"/>
              </a:solidFill>
              <a:latin typeface="Calibri" panose="020F0502020204030204"/>
            </a:endParaRPr>
          </a:p>
        </p:txBody>
      </p:sp>
    </p:spTree>
    <p:extLst>
      <p:ext uri="{BB962C8B-B14F-4D97-AF65-F5344CB8AC3E}">
        <p14:creationId xmlns:p14="http://schemas.microsoft.com/office/powerpoint/2010/main" val="3157647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0D2DE5F-A454-409A-BDB0-625D24965E9F}" type="slidenum">
              <a:rPr lang="sv-SE" smtClean="0"/>
              <a:t>25</a:t>
            </a:fld>
            <a:endParaRPr lang="sv-SE"/>
          </a:p>
        </p:txBody>
      </p:sp>
    </p:spTree>
    <p:extLst>
      <p:ext uri="{BB962C8B-B14F-4D97-AF65-F5344CB8AC3E}">
        <p14:creationId xmlns:p14="http://schemas.microsoft.com/office/powerpoint/2010/main" val="306570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0D2DE5F-A454-409A-BDB0-625D24965E9F}" type="slidenum">
              <a:rPr lang="sv-SE" smtClean="0"/>
              <a:t>27</a:t>
            </a:fld>
            <a:endParaRPr lang="sv-SE"/>
          </a:p>
        </p:txBody>
      </p:sp>
    </p:spTree>
    <p:extLst>
      <p:ext uri="{BB962C8B-B14F-4D97-AF65-F5344CB8AC3E}">
        <p14:creationId xmlns:p14="http://schemas.microsoft.com/office/powerpoint/2010/main" val="4192655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0D2DE5F-A454-409A-BDB0-625D24965E9F}" type="slidenum">
              <a:rPr lang="sv-SE" smtClean="0"/>
              <a:t>31</a:t>
            </a:fld>
            <a:endParaRPr lang="sv-SE"/>
          </a:p>
        </p:txBody>
      </p:sp>
    </p:spTree>
    <p:extLst>
      <p:ext uri="{BB962C8B-B14F-4D97-AF65-F5344CB8AC3E}">
        <p14:creationId xmlns:p14="http://schemas.microsoft.com/office/powerpoint/2010/main" val="873394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defTabSz="1686428">
              <a:defRPr/>
            </a:pPr>
            <a:fld id="{B733DB10-64AD-4478-BAF2-10592BD0BA82}" type="slidenum">
              <a:rPr lang="sv-SE" sz="4400">
                <a:solidFill>
                  <a:prstClr val="black"/>
                </a:solidFill>
                <a:latin typeface="Calibri" panose="020F0502020204030204"/>
              </a:rPr>
              <a:pPr defTabSz="1686428">
                <a:defRPr/>
              </a:pPr>
              <a:t>34</a:t>
            </a:fld>
            <a:endParaRPr lang="sv-SE" sz="4400">
              <a:solidFill>
                <a:prstClr val="black"/>
              </a:solidFill>
              <a:latin typeface="Calibri" panose="020F0502020204030204"/>
            </a:endParaRPr>
          </a:p>
        </p:txBody>
      </p:sp>
      <p:sp>
        <p:nvSpPr>
          <p:cNvPr id="5" name="Platshållare för datum 4">
            <a:extLst>
              <a:ext uri="{FF2B5EF4-FFF2-40B4-BE49-F238E27FC236}">
                <a16:creationId xmlns:a16="http://schemas.microsoft.com/office/drawing/2014/main" id="{DCD8BCFF-5C64-4D69-B096-7D9C39061661}"/>
              </a:ext>
            </a:extLst>
          </p:cNvPr>
          <p:cNvSpPr>
            <a:spLocks noGrp="1"/>
          </p:cNvSpPr>
          <p:nvPr>
            <p:ph type="dt" idx="1"/>
          </p:nvPr>
        </p:nvSpPr>
        <p:spPr/>
        <p:txBody>
          <a:bodyPr/>
          <a:lstStyle/>
          <a:p>
            <a:fld id="{37ED056C-F701-478A-8EFD-305DF867D98C}" type="datetime1">
              <a:rPr lang="sv-SE" smtClean="0"/>
              <a:t>2020-12-14</a:t>
            </a:fld>
            <a:endParaRPr lang="sv-SE"/>
          </a:p>
        </p:txBody>
      </p:sp>
    </p:spTree>
    <p:extLst>
      <p:ext uri="{BB962C8B-B14F-4D97-AF65-F5344CB8AC3E}">
        <p14:creationId xmlns:p14="http://schemas.microsoft.com/office/powerpoint/2010/main" val="3432587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3DB10-64AD-4478-BAF2-10592BD0BA82}" type="slidenum">
              <a:rPr kumimoji="0" lang="sv-SE"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datum 4">
            <a:extLst>
              <a:ext uri="{FF2B5EF4-FFF2-40B4-BE49-F238E27FC236}">
                <a16:creationId xmlns:a16="http://schemas.microsoft.com/office/drawing/2014/main" id="{1318A388-D43D-4112-A909-8F326F9E2BD1}"/>
              </a:ext>
            </a:extLst>
          </p:cNvPr>
          <p:cNvSpPr>
            <a:spLocks noGrp="1"/>
          </p:cNvSpPr>
          <p:nvPr>
            <p:ph type="dt" idx="1"/>
          </p:nvPr>
        </p:nvSpPr>
        <p:spPr/>
        <p:txBody>
          <a:bodyPr/>
          <a:lstStyle/>
          <a:p>
            <a:fld id="{BCA1C2F9-4033-4BF6-800D-A6CF8C68C219}" type="datetime1">
              <a:rPr lang="sv-SE" smtClean="0"/>
              <a:t>2020-12-14</a:t>
            </a:fld>
            <a:endParaRPr lang="sv-SE"/>
          </a:p>
        </p:txBody>
      </p:sp>
    </p:spTree>
    <p:extLst>
      <p:ext uri="{BB962C8B-B14F-4D97-AF65-F5344CB8AC3E}">
        <p14:creationId xmlns:p14="http://schemas.microsoft.com/office/powerpoint/2010/main" val="3298617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0D2DE5F-A454-409A-BDB0-625D24965E9F}" type="slidenum">
              <a:rPr lang="sv-SE" smtClean="0"/>
              <a:t>4</a:t>
            </a:fld>
            <a:endParaRPr lang="sv-SE"/>
          </a:p>
        </p:txBody>
      </p:sp>
    </p:spTree>
    <p:extLst>
      <p:ext uri="{BB962C8B-B14F-4D97-AF65-F5344CB8AC3E}">
        <p14:creationId xmlns:p14="http://schemas.microsoft.com/office/powerpoint/2010/main" val="3109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3DB10-64AD-4478-BAF2-10592BD0BA82}" type="slidenum">
              <a:rPr kumimoji="0" lang="sv-SE"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datum 4">
            <a:extLst>
              <a:ext uri="{FF2B5EF4-FFF2-40B4-BE49-F238E27FC236}">
                <a16:creationId xmlns:a16="http://schemas.microsoft.com/office/drawing/2014/main" id="{1D85DB05-08C3-49B7-8A97-664A88F9FDDE}"/>
              </a:ext>
            </a:extLst>
          </p:cNvPr>
          <p:cNvSpPr>
            <a:spLocks noGrp="1"/>
          </p:cNvSpPr>
          <p:nvPr>
            <p:ph type="dt" idx="1"/>
          </p:nvPr>
        </p:nvSpPr>
        <p:spPr/>
        <p:txBody>
          <a:bodyPr/>
          <a:lstStyle/>
          <a:p>
            <a:fld id="{E3596CFB-A9C4-46B4-92BB-B5809588F229}" type="datetime1">
              <a:rPr lang="sv-SE" smtClean="0"/>
              <a:t>2020-12-14</a:t>
            </a:fld>
            <a:endParaRPr lang="sv-SE"/>
          </a:p>
        </p:txBody>
      </p:sp>
    </p:spTree>
    <p:extLst>
      <p:ext uri="{BB962C8B-B14F-4D97-AF65-F5344CB8AC3E}">
        <p14:creationId xmlns:p14="http://schemas.microsoft.com/office/powerpoint/2010/main" val="3099998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0D2DE5F-A454-409A-BDB0-625D24965E9F}" type="slidenum">
              <a:rPr lang="sv-SE" smtClean="0"/>
              <a:t>6</a:t>
            </a:fld>
            <a:endParaRPr lang="sv-SE"/>
          </a:p>
        </p:txBody>
      </p:sp>
    </p:spTree>
    <p:extLst>
      <p:ext uri="{BB962C8B-B14F-4D97-AF65-F5344CB8AC3E}">
        <p14:creationId xmlns:p14="http://schemas.microsoft.com/office/powerpoint/2010/main" val="2795404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33DB10-64AD-4478-BAF2-10592BD0BA82}" type="slidenum">
              <a:rPr kumimoji="0" lang="sv-SE" sz="24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sv-SE"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Platshållare för datum 4">
            <a:extLst>
              <a:ext uri="{FF2B5EF4-FFF2-40B4-BE49-F238E27FC236}">
                <a16:creationId xmlns:a16="http://schemas.microsoft.com/office/drawing/2014/main" id="{1B0115D7-B8A8-4A2E-814F-04A9645E78CE}"/>
              </a:ext>
            </a:extLst>
          </p:cNvPr>
          <p:cNvSpPr>
            <a:spLocks noGrp="1"/>
          </p:cNvSpPr>
          <p:nvPr>
            <p:ph type="dt" idx="1"/>
          </p:nvPr>
        </p:nvSpPr>
        <p:spPr/>
        <p:txBody>
          <a:bodyPr/>
          <a:lstStyle/>
          <a:p>
            <a:fld id="{CE0F3399-0F77-4AC1-AFD9-91F7594D8174}" type="datetime1">
              <a:rPr lang="sv-SE" smtClean="0"/>
              <a:t>2020-12-14</a:t>
            </a:fld>
            <a:endParaRPr lang="sv-SE"/>
          </a:p>
        </p:txBody>
      </p:sp>
    </p:spTree>
    <p:extLst>
      <p:ext uri="{BB962C8B-B14F-4D97-AF65-F5344CB8AC3E}">
        <p14:creationId xmlns:p14="http://schemas.microsoft.com/office/powerpoint/2010/main" val="3900479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defTabSz="1686428">
              <a:defRPr/>
            </a:pPr>
            <a:fld id="{E08B726B-6B84-489D-A109-E61C2595CA03}" type="slidenum">
              <a:rPr lang="sv-SE" sz="4400">
                <a:solidFill>
                  <a:prstClr val="black"/>
                </a:solidFill>
                <a:latin typeface="Calibri" panose="020F0502020204030204"/>
              </a:rPr>
              <a:pPr defTabSz="1686428">
                <a:defRPr/>
              </a:pPr>
              <a:t>8</a:t>
            </a:fld>
            <a:endParaRPr lang="sv-SE" sz="4400">
              <a:solidFill>
                <a:prstClr val="black"/>
              </a:solidFill>
              <a:latin typeface="Calibri" panose="020F0502020204030204"/>
            </a:endParaRPr>
          </a:p>
        </p:txBody>
      </p:sp>
      <p:sp>
        <p:nvSpPr>
          <p:cNvPr id="5" name="Platshållare för datum 4">
            <a:extLst>
              <a:ext uri="{FF2B5EF4-FFF2-40B4-BE49-F238E27FC236}">
                <a16:creationId xmlns:a16="http://schemas.microsoft.com/office/drawing/2014/main" id="{56BC1571-F66A-48B7-84C0-02593E8D1FBF}"/>
              </a:ext>
            </a:extLst>
          </p:cNvPr>
          <p:cNvSpPr>
            <a:spLocks noGrp="1"/>
          </p:cNvSpPr>
          <p:nvPr>
            <p:ph type="dt" idx="1"/>
          </p:nvPr>
        </p:nvSpPr>
        <p:spPr/>
        <p:txBody>
          <a:bodyPr/>
          <a:lstStyle/>
          <a:p>
            <a:fld id="{C49BE9ED-3ABE-4B09-B5C0-422CB267BE53}" type="datetime1">
              <a:rPr lang="sv-SE" smtClean="0"/>
              <a:t>2020-12-14</a:t>
            </a:fld>
            <a:endParaRPr lang="sv-SE"/>
          </a:p>
        </p:txBody>
      </p:sp>
    </p:spTree>
    <p:extLst>
      <p:ext uri="{BB962C8B-B14F-4D97-AF65-F5344CB8AC3E}">
        <p14:creationId xmlns:p14="http://schemas.microsoft.com/office/powerpoint/2010/main" val="4135419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0D2DE5F-A454-409A-BDB0-625D24965E9F}" type="slidenum">
              <a:rPr lang="sv-SE" smtClean="0"/>
              <a:t>9</a:t>
            </a:fld>
            <a:endParaRPr lang="sv-SE"/>
          </a:p>
        </p:txBody>
      </p:sp>
    </p:spTree>
    <p:extLst>
      <p:ext uri="{BB962C8B-B14F-4D97-AF65-F5344CB8AC3E}">
        <p14:creationId xmlns:p14="http://schemas.microsoft.com/office/powerpoint/2010/main" val="34205426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117" name="Bildobjekt 116">
            <a:extLst>
              <a:ext uri="{FF2B5EF4-FFF2-40B4-BE49-F238E27FC236}">
                <a16:creationId xmlns:a16="http://schemas.microsoft.com/office/drawing/2014/main" id="{33477E7E-42C3-4788-A1BB-FDC82EC597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74" b="4216"/>
          <a:stretch/>
        </p:blipFill>
        <p:spPr>
          <a:xfrm>
            <a:off x="6558322" y="0"/>
            <a:ext cx="5633678" cy="6858000"/>
          </a:xfrm>
          <a:prstGeom prst="rect">
            <a:avLst/>
          </a:prstGeom>
        </p:spPr>
      </p:pic>
      <p:sp>
        <p:nvSpPr>
          <p:cNvPr id="118" name="object 38">
            <a:extLst>
              <a:ext uri="{FF2B5EF4-FFF2-40B4-BE49-F238E27FC236}">
                <a16:creationId xmlns:a16="http://schemas.microsoft.com/office/drawing/2014/main" id="{72F77CA4-0BCE-4432-8426-61300A583404}"/>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sz="1092"/>
          </a:p>
        </p:txBody>
      </p:sp>
      <p:sp>
        <p:nvSpPr>
          <p:cNvPr id="119" name="Rubrik 1">
            <a:extLst>
              <a:ext uri="{FF2B5EF4-FFF2-40B4-BE49-F238E27FC236}">
                <a16:creationId xmlns:a16="http://schemas.microsoft.com/office/drawing/2014/main" id="{656A818D-9B35-4279-A10A-068A34BAA297}"/>
              </a:ext>
            </a:extLst>
          </p:cNvPr>
          <p:cNvSpPr>
            <a:spLocks noGrp="1"/>
          </p:cNvSpPr>
          <p:nvPr>
            <p:ph type="ctrTitle" hasCustomPrompt="1"/>
          </p:nvPr>
        </p:nvSpPr>
        <p:spPr>
          <a:xfrm>
            <a:off x="1524001" y="1442067"/>
            <a:ext cx="8268879" cy="2067797"/>
          </a:xfrm>
        </p:spPr>
        <p:txBody>
          <a:bodyPr anchor="b">
            <a:normAutofit/>
          </a:bodyPr>
          <a:lstStyle>
            <a:lvl1pPr algn="l">
              <a:lnSpc>
                <a:spcPct val="75000"/>
              </a:lnSpc>
              <a:defRPr sz="7216" spc="-243" baseline="0">
                <a:solidFill>
                  <a:schemeClr val="accent1"/>
                </a:solidFill>
              </a:defRPr>
            </a:lvl1pPr>
          </a:lstStyle>
          <a:p>
            <a:r>
              <a:rPr lang="sv-SE"/>
              <a:t>Rubrik på en eller två rader</a:t>
            </a:r>
          </a:p>
        </p:txBody>
      </p:sp>
      <p:sp>
        <p:nvSpPr>
          <p:cNvPr id="120" name="Underrubrik 2">
            <a:extLst>
              <a:ext uri="{FF2B5EF4-FFF2-40B4-BE49-F238E27FC236}">
                <a16:creationId xmlns:a16="http://schemas.microsoft.com/office/drawing/2014/main" id="{3DE99F72-0CDC-477B-85F2-1E356EF224FA}"/>
              </a:ext>
            </a:extLst>
          </p:cNvPr>
          <p:cNvSpPr>
            <a:spLocks noGrp="1"/>
          </p:cNvSpPr>
          <p:nvPr>
            <p:ph type="subTitle" idx="1" hasCustomPrompt="1"/>
          </p:nvPr>
        </p:nvSpPr>
        <p:spPr>
          <a:xfrm>
            <a:off x="1524001" y="3808060"/>
            <a:ext cx="8268879" cy="1459395"/>
          </a:xfrm>
        </p:spPr>
        <p:txBody>
          <a:bodyPr>
            <a:normAutofit/>
          </a:bodyPr>
          <a:lstStyle>
            <a:lvl1pPr marL="0" indent="0" algn="l">
              <a:spcAft>
                <a:spcPts val="0"/>
              </a:spcAft>
              <a:buNone/>
              <a:defRPr sz="2729" spc="-121" baseline="0"/>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sv-SE"/>
              <a:t>Underrubrik</a:t>
            </a:r>
          </a:p>
        </p:txBody>
      </p:sp>
    </p:spTree>
    <p:extLst>
      <p:ext uri="{BB962C8B-B14F-4D97-AF65-F5344CB8AC3E}">
        <p14:creationId xmlns:p14="http://schemas.microsoft.com/office/powerpoint/2010/main" val="2078033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16" name="Bildobjekt 115">
            <a:extLst>
              <a:ext uri="{FF2B5EF4-FFF2-40B4-BE49-F238E27FC236}">
                <a16:creationId xmlns:a16="http://schemas.microsoft.com/office/drawing/2014/main" id="{C737B2F4-9EA7-4502-85F3-D663E2EA07D1}"/>
              </a:ext>
            </a:extLst>
          </p:cNvPr>
          <p:cNvPicPr>
            <a:picLocks noChangeAspect="1"/>
          </p:cNvPicPr>
          <p:nvPr userDrawn="1"/>
        </p:nvPicPr>
        <p:blipFill rotWithShape="1">
          <a:blip r:embed="rId2"/>
          <a:srcRect l="-135106" t="64211"/>
          <a:stretch/>
        </p:blipFill>
        <p:spPr>
          <a:xfrm>
            <a:off x="0" y="0"/>
            <a:ext cx="3783920" cy="593788"/>
          </a:xfrm>
          <a:prstGeom prst="rect">
            <a:avLst/>
          </a:prstGeom>
        </p:spPr>
      </p:pic>
      <p:sp>
        <p:nvSpPr>
          <p:cNvPr id="17" name="object 38">
            <a:extLst>
              <a:ext uri="{FF2B5EF4-FFF2-40B4-BE49-F238E27FC236}">
                <a16:creationId xmlns:a16="http://schemas.microsoft.com/office/drawing/2014/main" id="{ED408A77-E9D9-4ECD-9EAC-8F17AA6FF688}"/>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sz="1092"/>
          </a:p>
        </p:txBody>
      </p:sp>
      <p:sp>
        <p:nvSpPr>
          <p:cNvPr id="113" name="Platshållare för sidfot 5">
            <a:extLst>
              <a:ext uri="{FF2B5EF4-FFF2-40B4-BE49-F238E27FC236}">
                <a16:creationId xmlns:a16="http://schemas.microsoft.com/office/drawing/2014/main" id="{BB34CA2A-42E7-429D-A977-94E73516AD85}"/>
              </a:ext>
            </a:extLst>
          </p:cNvPr>
          <p:cNvSpPr>
            <a:spLocks noGrp="1"/>
          </p:cNvSpPr>
          <p:nvPr>
            <p:ph type="ftr" sz="quarter" idx="11"/>
          </p:nvPr>
        </p:nvSpPr>
        <p:spPr>
          <a:xfrm>
            <a:off x="1415380" y="290234"/>
            <a:ext cx="4672040" cy="113518"/>
          </a:xfrm>
        </p:spPr>
        <p:txBody>
          <a:bodyPr/>
          <a:lstStyle/>
          <a:p>
            <a:endParaRPr lang="sv-SE"/>
          </a:p>
        </p:txBody>
      </p:sp>
      <p:sp>
        <p:nvSpPr>
          <p:cNvPr id="112" name="Platshållare för datum 4">
            <a:extLst>
              <a:ext uri="{FF2B5EF4-FFF2-40B4-BE49-F238E27FC236}">
                <a16:creationId xmlns:a16="http://schemas.microsoft.com/office/drawing/2014/main" id="{D2CC2258-1CAC-42DF-AA86-10F59DEC79B5}"/>
              </a:ext>
            </a:extLst>
          </p:cNvPr>
          <p:cNvSpPr>
            <a:spLocks noGrp="1"/>
          </p:cNvSpPr>
          <p:nvPr>
            <p:ph type="dt" sz="half" idx="10"/>
          </p:nvPr>
        </p:nvSpPr>
        <p:spPr>
          <a:xfrm>
            <a:off x="829919" y="290234"/>
            <a:ext cx="480303" cy="113518"/>
          </a:xfrm>
        </p:spPr>
        <p:txBody>
          <a:bodyPr/>
          <a:lstStyle/>
          <a:p>
            <a:fld id="{C6E98AE1-D1FB-4D04-BD14-5E37C618125E}" type="datetime1">
              <a:rPr lang="sv-SE" smtClean="0"/>
              <a:t>2020-12-14</a:t>
            </a:fld>
            <a:endParaRPr lang="sv-SE"/>
          </a:p>
        </p:txBody>
      </p:sp>
      <p:sp>
        <p:nvSpPr>
          <p:cNvPr id="114" name="Platshållare för bildnummer 6">
            <a:extLst>
              <a:ext uri="{FF2B5EF4-FFF2-40B4-BE49-F238E27FC236}">
                <a16:creationId xmlns:a16="http://schemas.microsoft.com/office/drawing/2014/main" id="{0CFDA38F-887E-4A37-9D96-25B2B6B67F63}"/>
              </a:ext>
            </a:extLst>
          </p:cNvPr>
          <p:cNvSpPr>
            <a:spLocks noGrp="1"/>
          </p:cNvSpPr>
          <p:nvPr>
            <p:ph type="sldNum" sz="quarter" idx="12"/>
          </p:nvPr>
        </p:nvSpPr>
        <p:spPr>
          <a:xfrm>
            <a:off x="506442" y="290234"/>
            <a:ext cx="218320" cy="113518"/>
          </a:xfrm>
        </p:spPr>
        <p:txBody>
          <a:bodyPr/>
          <a:lstStyle/>
          <a:p>
            <a:fld id="{38480145-259A-47DA-A30D-C906B9DB5C99}" type="slidenum">
              <a:rPr lang="sv-SE" smtClean="0"/>
              <a:t>‹#›</a:t>
            </a:fld>
            <a:endParaRPr lang="sv-SE"/>
          </a:p>
        </p:txBody>
      </p:sp>
      <p:sp>
        <p:nvSpPr>
          <p:cNvPr id="12" name="Rektangel 11">
            <a:extLst>
              <a:ext uri="{FF2B5EF4-FFF2-40B4-BE49-F238E27FC236}">
                <a16:creationId xmlns:a16="http://schemas.microsoft.com/office/drawing/2014/main" id="{5E9C919A-0768-457E-8FE4-A8E97EA955FB}"/>
              </a:ext>
            </a:extLst>
          </p:cNvPr>
          <p:cNvSpPr/>
          <p:nvPr userDrawn="1"/>
        </p:nvSpPr>
        <p:spPr>
          <a:xfrm>
            <a:off x="6309438" y="425693"/>
            <a:ext cx="5462358" cy="6007735"/>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92"/>
          </a:p>
        </p:txBody>
      </p:sp>
      <p:sp>
        <p:nvSpPr>
          <p:cNvPr id="13" name="Platshållare för innehåll 2">
            <a:extLst>
              <a:ext uri="{FF2B5EF4-FFF2-40B4-BE49-F238E27FC236}">
                <a16:creationId xmlns:a16="http://schemas.microsoft.com/office/drawing/2014/main" id="{A9A918AC-8D77-44A2-A4FE-5285D4086A12}"/>
              </a:ext>
            </a:extLst>
          </p:cNvPr>
          <p:cNvSpPr>
            <a:spLocks noGrp="1"/>
          </p:cNvSpPr>
          <p:nvPr>
            <p:ph idx="1" hasCustomPrompt="1"/>
          </p:nvPr>
        </p:nvSpPr>
        <p:spPr>
          <a:xfrm>
            <a:off x="6309438" y="425693"/>
            <a:ext cx="5462358" cy="6007735"/>
          </a:xfrm>
          <a:prstGeom prst="rect">
            <a:avLst/>
          </a:prstGeom>
          <a:noFill/>
        </p:spPr>
        <p:txBody>
          <a:bodyPr/>
          <a:lstStyle>
            <a:lvl1pPr>
              <a:buNone/>
              <a:defRPr sz="1940"/>
            </a:lvl1pPr>
            <a:lvl2pPr>
              <a:defRPr sz="1698"/>
            </a:lvl2pPr>
            <a:lvl3pPr>
              <a:defRPr sz="1455"/>
            </a:lvl3pPr>
            <a:lvl4pPr>
              <a:defRPr sz="1213"/>
            </a:lvl4pPr>
            <a:lvl5pPr>
              <a:defRPr sz="1213"/>
            </a:lvl5pPr>
            <a:lvl6pPr>
              <a:defRPr sz="1213"/>
            </a:lvl6pPr>
            <a:lvl7pPr>
              <a:defRPr sz="1213"/>
            </a:lvl7pPr>
            <a:lvl8pPr>
              <a:defRPr sz="1213"/>
            </a:lvl8pPr>
            <a:lvl9pPr>
              <a:defRPr sz="1213"/>
            </a:lvl9pPr>
          </a:lstStyle>
          <a:p>
            <a:pPr lvl="0"/>
            <a:r>
              <a:rPr lang="sv-SE"/>
              <a:t>Klicka på en ikon för att infoga innehåll</a:t>
            </a:r>
          </a:p>
        </p:txBody>
      </p:sp>
      <p:sp>
        <p:nvSpPr>
          <p:cNvPr id="14" name="Platshållare för text 2">
            <a:extLst>
              <a:ext uri="{FF2B5EF4-FFF2-40B4-BE49-F238E27FC236}">
                <a16:creationId xmlns:a16="http://schemas.microsoft.com/office/drawing/2014/main" id="{F2DA647D-DDF5-4570-9F2E-0535FAD82AEC}"/>
              </a:ext>
            </a:extLst>
          </p:cNvPr>
          <p:cNvSpPr>
            <a:spLocks noGrp="1"/>
          </p:cNvSpPr>
          <p:nvPr>
            <p:ph type="body" sz="quarter" idx="13"/>
          </p:nvPr>
        </p:nvSpPr>
        <p:spPr>
          <a:xfrm>
            <a:off x="754274" y="2066703"/>
            <a:ext cx="4747685" cy="3274565"/>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7" name="Rubrik 7">
            <a:extLst>
              <a:ext uri="{FF2B5EF4-FFF2-40B4-BE49-F238E27FC236}">
                <a16:creationId xmlns:a16="http://schemas.microsoft.com/office/drawing/2014/main" id="{A8C94F33-3648-4C31-AEF3-2EBA538581A4}"/>
              </a:ext>
            </a:extLst>
          </p:cNvPr>
          <p:cNvSpPr>
            <a:spLocks noGrp="1"/>
          </p:cNvSpPr>
          <p:nvPr>
            <p:ph type="title"/>
          </p:nvPr>
        </p:nvSpPr>
        <p:spPr>
          <a:xfrm>
            <a:off x="754274" y="744083"/>
            <a:ext cx="4747685" cy="1239266"/>
          </a:xfrm>
        </p:spPr>
        <p:txBody>
          <a:bodyPr/>
          <a:lstStyle>
            <a:lvl1pPr>
              <a:defRPr>
                <a:solidFill>
                  <a:schemeClr val="accent1"/>
                </a:solidFill>
              </a:defRPr>
            </a:lvl1pPr>
          </a:lstStyle>
          <a:p>
            <a:r>
              <a:rPr lang="sv-SE"/>
              <a:t>Klicka här för att ändra mall för rubrikformat</a:t>
            </a:r>
          </a:p>
        </p:txBody>
      </p:sp>
    </p:spTree>
    <p:extLst>
      <p:ext uri="{BB962C8B-B14F-4D97-AF65-F5344CB8AC3E}">
        <p14:creationId xmlns:p14="http://schemas.microsoft.com/office/powerpoint/2010/main" val="273999762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7E25708F-A6F2-4D28-886A-05F63F7F1F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3" r="88989" b="40999"/>
          <a:stretch/>
        </p:blipFill>
        <p:spPr>
          <a:xfrm>
            <a:off x="11527277" y="0"/>
            <a:ext cx="664723" cy="1452618"/>
          </a:xfrm>
          <a:prstGeom prst="rect">
            <a:avLst/>
          </a:prstGeom>
        </p:spPr>
      </p:pic>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8C6960B3-C5FA-4BCD-9484-D494A4C733A8}" type="datetime1">
              <a:rPr lang="sv-SE" smtClean="0"/>
              <a:t>2020-12-14</a:t>
            </a:fld>
            <a:endParaRPr lang="sv-SE"/>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754274" y="532186"/>
            <a:ext cx="10683452" cy="632634"/>
          </a:xfrm>
        </p:spPr>
        <p:txBody>
          <a:bodyPr/>
          <a:lstStyle>
            <a:lvl1pPr>
              <a:defRPr>
                <a:solidFill>
                  <a:schemeClr val="accent1"/>
                </a:solidFill>
              </a:defRPr>
            </a:lvl1pPr>
          </a:lstStyle>
          <a:p>
            <a:r>
              <a:rPr lang="sv-SE"/>
              <a:t>Klicka här för att ändra mall för rubrikformat</a:t>
            </a:r>
          </a:p>
        </p:txBody>
      </p:sp>
      <p:sp>
        <p:nvSpPr>
          <p:cNvPr id="15" name="Rektangel 14">
            <a:extLst>
              <a:ext uri="{FF2B5EF4-FFF2-40B4-BE49-F238E27FC236}">
                <a16:creationId xmlns:a16="http://schemas.microsoft.com/office/drawing/2014/main" id="{EB7B88AC-ED67-40FC-B207-9A82E4376643}"/>
              </a:ext>
            </a:extLst>
          </p:cNvPr>
          <p:cNvSpPr/>
          <p:nvPr userDrawn="1"/>
        </p:nvSpPr>
        <p:spPr>
          <a:xfrm>
            <a:off x="755386" y="1510666"/>
            <a:ext cx="10684563" cy="4804878"/>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92"/>
          </a:p>
        </p:txBody>
      </p:sp>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755386" y="1510666"/>
            <a:ext cx="10684563" cy="4804878"/>
          </a:xfrm>
          <a:noFill/>
        </p:spPr>
        <p:txBody>
          <a:bodyPr/>
          <a:lstStyle>
            <a:lvl1pPr>
              <a:buNone/>
              <a:defRPr sz="1940"/>
            </a:lvl1pPr>
            <a:lvl2pPr>
              <a:defRPr sz="1698"/>
            </a:lvl2pPr>
            <a:lvl3pPr>
              <a:defRPr sz="1455"/>
            </a:lvl3pPr>
            <a:lvl4pPr>
              <a:defRPr sz="1213"/>
            </a:lvl4pPr>
            <a:lvl5pPr>
              <a:defRPr sz="1213"/>
            </a:lvl5pPr>
            <a:lvl6pPr>
              <a:defRPr sz="1213"/>
            </a:lvl6pPr>
            <a:lvl7pPr>
              <a:defRPr sz="1213"/>
            </a:lvl7pPr>
            <a:lvl8pPr>
              <a:defRPr sz="1213"/>
            </a:lvl8pPr>
            <a:lvl9pPr>
              <a:defRPr sz="1213"/>
            </a:lvl9pPr>
          </a:lstStyle>
          <a:p>
            <a:pPr lvl="0"/>
            <a:r>
              <a:rPr lang="sv-SE"/>
              <a:t>Klicka på en ikon för att infoga innehåll</a:t>
            </a:r>
          </a:p>
        </p:txBody>
      </p:sp>
      <p:sp>
        <p:nvSpPr>
          <p:cNvPr id="11" name="Platshållare för text 6">
            <a:extLst>
              <a:ext uri="{FF2B5EF4-FFF2-40B4-BE49-F238E27FC236}">
                <a16:creationId xmlns:a16="http://schemas.microsoft.com/office/drawing/2014/main" id="{7C6CF22E-C600-40EB-BB5D-A71AE04A4CA3}"/>
              </a:ext>
            </a:extLst>
          </p:cNvPr>
          <p:cNvSpPr>
            <a:spLocks noGrp="1"/>
          </p:cNvSpPr>
          <p:nvPr>
            <p:ph type="body" sz="quarter" idx="14" hasCustomPrompt="1"/>
          </p:nvPr>
        </p:nvSpPr>
        <p:spPr>
          <a:xfrm>
            <a:off x="10697663" y="5330992"/>
            <a:ext cx="1205124" cy="1205040"/>
          </a:xfrm>
          <a:blipFill>
            <a:blip r:embed="rId3" cstate="print"/>
            <a:stretch>
              <a:fillRect/>
            </a:stretch>
          </a:blipFill>
        </p:spPr>
        <p:txBody>
          <a:bodyPr>
            <a:normAutofit/>
          </a:bodyPr>
          <a:lstStyle>
            <a:lvl1pPr>
              <a:buNone/>
              <a:defRPr sz="121"/>
            </a:lvl1pPr>
          </a:lstStyle>
          <a:p>
            <a:pPr lvl="0"/>
            <a:r>
              <a:rPr lang="sv-SE"/>
              <a:t> 4,42</a:t>
            </a:r>
          </a:p>
          <a:p>
            <a:pPr lvl="0"/>
            <a:endParaRPr lang="sv-SE"/>
          </a:p>
        </p:txBody>
      </p:sp>
    </p:spTree>
    <p:extLst>
      <p:ext uri="{BB962C8B-B14F-4D97-AF65-F5344CB8AC3E}">
        <p14:creationId xmlns:p14="http://schemas.microsoft.com/office/powerpoint/2010/main" val="29011158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Rubrik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1524001" y="1210922"/>
            <a:ext cx="9144000" cy="4190334"/>
          </a:xfrm>
        </p:spPr>
        <p:txBody>
          <a:bodyPr anchor="ctr">
            <a:normAutofit/>
          </a:bodyPr>
          <a:lstStyle>
            <a:lvl1pPr algn="ctr">
              <a:lnSpc>
                <a:spcPct val="80000"/>
              </a:lnSpc>
              <a:defRPr sz="3600" b="0">
                <a:solidFill>
                  <a:schemeClr val="tx1"/>
                </a:solidFill>
              </a:defRPr>
            </a:lvl1pPr>
          </a:lstStyle>
          <a:p>
            <a:r>
              <a:rPr lang="sv-SE"/>
              <a:t>Klicka här för att lägga till rubrik</a:t>
            </a:r>
          </a:p>
        </p:txBody>
      </p:sp>
      <p:sp>
        <p:nvSpPr>
          <p:cNvPr id="6" name="Platshållare för datum 5"/>
          <p:cNvSpPr>
            <a:spLocks noGrp="1"/>
          </p:cNvSpPr>
          <p:nvPr>
            <p:ph type="dt" sz="half" idx="10"/>
          </p:nvPr>
        </p:nvSpPr>
        <p:spPr/>
        <p:txBody>
          <a:bodyPr/>
          <a:lstStyle/>
          <a:p>
            <a:fld id="{E27E6CEC-D8D0-4385-B659-16B0D2A468B9}" type="datetime1">
              <a:rPr lang="sv-SE" smtClean="0"/>
              <a:t>2020-12-14</a:t>
            </a:fld>
            <a:endParaRPr lang="sv-SE"/>
          </a:p>
        </p:txBody>
      </p:sp>
      <p:sp>
        <p:nvSpPr>
          <p:cNvPr id="7" name="Platshållare för sidfot 6"/>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E488AD97-2061-449E-AA65-AEC810C32205}" type="slidenum">
              <a:rPr lang="sv-SE" smtClean="0"/>
              <a:t>‹#›</a:t>
            </a:fld>
            <a:endParaRPr lang="sv-SE"/>
          </a:p>
        </p:txBody>
      </p:sp>
    </p:spTree>
    <p:extLst>
      <p:ext uri="{BB962C8B-B14F-4D97-AF65-F5344CB8AC3E}">
        <p14:creationId xmlns:p14="http://schemas.microsoft.com/office/powerpoint/2010/main" val="63597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5FBC21F-AA3A-4105-A762-7A4A8EE1E90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64" b="4216"/>
          <a:stretch/>
        </p:blipFill>
        <p:spPr>
          <a:xfrm>
            <a:off x="6558323" y="0"/>
            <a:ext cx="5633678" cy="6858000"/>
          </a:xfrm>
          <a:prstGeom prst="rect">
            <a:avLst/>
          </a:prstGeom>
        </p:spPr>
      </p:pic>
      <p:sp>
        <p:nvSpPr>
          <p:cNvPr id="7" name="object 38">
            <a:extLst>
              <a:ext uri="{FF2B5EF4-FFF2-40B4-BE49-F238E27FC236}">
                <a16:creationId xmlns:a16="http://schemas.microsoft.com/office/drawing/2014/main" id="{58F464F6-1029-4CBD-B3D1-11214085E2B8}"/>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a:p>
        </p:txBody>
      </p:sp>
      <p:sp>
        <p:nvSpPr>
          <p:cNvPr id="8" name="Rubrik 1">
            <a:extLst>
              <a:ext uri="{FF2B5EF4-FFF2-40B4-BE49-F238E27FC236}">
                <a16:creationId xmlns:a16="http://schemas.microsoft.com/office/drawing/2014/main" id="{03BB08C3-1CD7-4C53-9E96-43671982CE92}"/>
              </a:ext>
            </a:extLst>
          </p:cNvPr>
          <p:cNvSpPr>
            <a:spLocks noGrp="1"/>
          </p:cNvSpPr>
          <p:nvPr>
            <p:ph type="ctrTitle" hasCustomPrompt="1"/>
          </p:nvPr>
        </p:nvSpPr>
        <p:spPr>
          <a:xfrm>
            <a:off x="1524001" y="1442067"/>
            <a:ext cx="8268879" cy="2067797"/>
          </a:xfrm>
        </p:spPr>
        <p:txBody>
          <a:bodyPr anchor="b">
            <a:normAutofit/>
          </a:bodyPr>
          <a:lstStyle>
            <a:lvl1pPr algn="l">
              <a:lnSpc>
                <a:spcPct val="75000"/>
              </a:lnSpc>
              <a:defRPr sz="7200" spc="-243" baseline="0">
                <a:solidFill>
                  <a:schemeClr val="accent1"/>
                </a:solidFill>
              </a:defRPr>
            </a:lvl1pPr>
          </a:lstStyle>
          <a:p>
            <a:r>
              <a:rPr lang="sv-SE"/>
              <a:t>Rubrik på en eller två rader</a:t>
            </a:r>
          </a:p>
        </p:txBody>
      </p:sp>
      <p:sp>
        <p:nvSpPr>
          <p:cNvPr id="9" name="Underrubrik 2">
            <a:extLst>
              <a:ext uri="{FF2B5EF4-FFF2-40B4-BE49-F238E27FC236}">
                <a16:creationId xmlns:a16="http://schemas.microsoft.com/office/drawing/2014/main" id="{78CC841C-AA65-43FA-BB0E-1A120EBFED78}"/>
              </a:ext>
            </a:extLst>
          </p:cNvPr>
          <p:cNvSpPr>
            <a:spLocks noGrp="1"/>
          </p:cNvSpPr>
          <p:nvPr>
            <p:ph type="subTitle" idx="1" hasCustomPrompt="1"/>
          </p:nvPr>
        </p:nvSpPr>
        <p:spPr>
          <a:xfrm>
            <a:off x="1524001" y="3808060"/>
            <a:ext cx="8268879" cy="1459395"/>
          </a:xfrm>
          <a:prstGeom prst="rect">
            <a:avLst/>
          </a:prstGeom>
        </p:spPr>
        <p:txBody>
          <a:bodyPr>
            <a:normAutofit/>
          </a:bodyPr>
          <a:lstStyle>
            <a:lvl1pPr marL="0" indent="0" algn="l">
              <a:spcAft>
                <a:spcPts val="0"/>
              </a:spcAft>
              <a:buNone/>
              <a:defRPr sz="2700" spc="-121" baseline="0"/>
            </a:lvl1pPr>
            <a:lvl2pPr marL="277246" indent="0" algn="ctr">
              <a:buNone/>
              <a:defRPr sz="1200"/>
            </a:lvl2pPr>
            <a:lvl3pPr marL="554492" indent="0" algn="ctr">
              <a:buNone/>
              <a:defRPr sz="1100"/>
            </a:lvl3pPr>
            <a:lvl4pPr marL="831738" indent="0" algn="ctr">
              <a:buNone/>
              <a:defRPr sz="1000"/>
            </a:lvl4pPr>
            <a:lvl5pPr marL="1108984" indent="0" algn="ctr">
              <a:buNone/>
              <a:defRPr sz="1000"/>
            </a:lvl5pPr>
            <a:lvl6pPr marL="1386230" indent="0" algn="ctr">
              <a:buNone/>
              <a:defRPr sz="1000"/>
            </a:lvl6pPr>
            <a:lvl7pPr marL="1663476" indent="0" algn="ctr">
              <a:buNone/>
              <a:defRPr sz="1000"/>
            </a:lvl7pPr>
            <a:lvl8pPr marL="1940723" indent="0" algn="ctr">
              <a:buNone/>
              <a:defRPr sz="1000"/>
            </a:lvl8pPr>
            <a:lvl9pPr marL="2217969" indent="0" algn="ctr">
              <a:buNone/>
              <a:defRPr sz="1000"/>
            </a:lvl9pPr>
          </a:lstStyle>
          <a:p>
            <a:r>
              <a:rPr lang="sv-SE"/>
              <a:t>Underrubrik</a:t>
            </a:r>
          </a:p>
        </p:txBody>
      </p:sp>
    </p:spTree>
    <p:extLst>
      <p:ext uri="{BB962C8B-B14F-4D97-AF65-F5344CB8AC3E}">
        <p14:creationId xmlns:p14="http://schemas.microsoft.com/office/powerpoint/2010/main" val="258731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6EBC20DB-E92A-4595-958F-8F6E1877F275}"/>
              </a:ext>
            </a:extLst>
          </p:cNvPr>
          <p:cNvSpPr>
            <a:spLocks noGrp="1"/>
          </p:cNvSpPr>
          <p:nvPr>
            <p:ph type="dt" sz="half" idx="10"/>
          </p:nvPr>
        </p:nvSpPr>
        <p:spPr>
          <a:xfrm>
            <a:off x="829919" y="290234"/>
            <a:ext cx="480303" cy="107722"/>
          </a:xfrm>
        </p:spPr>
        <p:txBody>
          <a:bodyPr/>
          <a:lstStyle/>
          <a:p>
            <a:fld id="{27129ABF-34AF-4771-8C65-17474087DDAF}" type="datetime1">
              <a:rPr lang="sv-SE" smtClean="0"/>
              <a:t>2020-12-14</a:t>
            </a:fld>
            <a:endParaRPr lang="sv-SE"/>
          </a:p>
        </p:txBody>
      </p:sp>
      <p:sp>
        <p:nvSpPr>
          <p:cNvPr id="12" name="Platshållare för sidfot 4">
            <a:extLst>
              <a:ext uri="{FF2B5EF4-FFF2-40B4-BE49-F238E27FC236}">
                <a16:creationId xmlns:a16="http://schemas.microsoft.com/office/drawing/2014/main" id="{5382FAD0-A98D-43B4-B432-3582AE5A57A5}"/>
              </a:ext>
            </a:extLst>
          </p:cNvPr>
          <p:cNvSpPr>
            <a:spLocks noGrp="1"/>
          </p:cNvSpPr>
          <p:nvPr>
            <p:ph type="ftr" sz="quarter" idx="11"/>
          </p:nvPr>
        </p:nvSpPr>
        <p:spPr>
          <a:xfrm>
            <a:off x="1415380" y="290234"/>
            <a:ext cx="4672040" cy="107722"/>
          </a:xfrm>
        </p:spPr>
        <p:txBody>
          <a:bodyPr/>
          <a:lstStyle/>
          <a:p>
            <a:endParaRPr lang="sv-SE"/>
          </a:p>
        </p:txBody>
      </p:sp>
      <p:sp>
        <p:nvSpPr>
          <p:cNvPr id="13" name="Platshållare för bildnummer 5">
            <a:extLst>
              <a:ext uri="{FF2B5EF4-FFF2-40B4-BE49-F238E27FC236}">
                <a16:creationId xmlns:a16="http://schemas.microsoft.com/office/drawing/2014/main" id="{50F28032-0600-4C8E-B007-13E1C8110B26}"/>
              </a:ext>
            </a:extLst>
          </p:cNvPr>
          <p:cNvSpPr>
            <a:spLocks noGrp="1"/>
          </p:cNvSpPr>
          <p:nvPr>
            <p:ph type="sldNum" sz="quarter" idx="12"/>
          </p:nvPr>
        </p:nvSpPr>
        <p:spPr>
          <a:xfrm>
            <a:off x="506442" y="290234"/>
            <a:ext cx="218320" cy="107722"/>
          </a:xfrm>
        </p:spPr>
        <p:txBody>
          <a:bodyPr/>
          <a:lstStyle/>
          <a:p>
            <a:fld id="{38480145-259A-47DA-A30D-C906B9DB5C99}" type="slidenum">
              <a:rPr lang="sv-SE" smtClean="0"/>
              <a:t>‹#›</a:t>
            </a:fld>
            <a:endParaRPr lang="sv-SE"/>
          </a:p>
        </p:txBody>
      </p:sp>
      <p:pic>
        <p:nvPicPr>
          <p:cNvPr id="14" name="Bildobjekt 13">
            <a:extLst>
              <a:ext uri="{FF2B5EF4-FFF2-40B4-BE49-F238E27FC236}">
                <a16:creationId xmlns:a16="http://schemas.microsoft.com/office/drawing/2014/main" id="{55FC54DA-D224-4D4F-9D60-B924CADB66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7" b="40999"/>
          <a:stretch/>
        </p:blipFill>
        <p:spPr>
          <a:xfrm>
            <a:off x="11527277" y="0"/>
            <a:ext cx="664723" cy="1950352"/>
          </a:xfrm>
          <a:prstGeom prst="rect">
            <a:avLst/>
          </a:prstGeom>
        </p:spPr>
      </p:pic>
      <p:sp>
        <p:nvSpPr>
          <p:cNvPr id="15" name="Platshållare för text 10">
            <a:extLst>
              <a:ext uri="{FF2B5EF4-FFF2-40B4-BE49-F238E27FC236}">
                <a16:creationId xmlns:a16="http://schemas.microsoft.com/office/drawing/2014/main" id="{36B6AA50-8739-41DE-A23A-5E3ECC548288}"/>
              </a:ext>
            </a:extLst>
          </p:cNvPr>
          <p:cNvSpPr>
            <a:spLocks noGrp="1"/>
          </p:cNvSpPr>
          <p:nvPr>
            <p:ph type="body" sz="quarter" idx="13"/>
          </p:nvPr>
        </p:nvSpPr>
        <p:spPr>
          <a:xfrm>
            <a:off x="755386" y="2061563"/>
            <a:ext cx="10684366" cy="3628218"/>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EF4246BC-36B1-4971-8889-F163FD2A05A7}"/>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777625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chemeClr val="bg1"/>
        </a:solidFill>
        <a:effectLst/>
      </p:bgPr>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93B712EA-797A-4EA2-BEB0-D486B28AB1CC}"/>
              </a:ext>
            </a:extLst>
          </p:cNvPr>
          <p:cNvSpPr>
            <a:spLocks noGrp="1"/>
          </p:cNvSpPr>
          <p:nvPr>
            <p:ph sz="half" idx="1"/>
          </p:nvPr>
        </p:nvSpPr>
        <p:spPr>
          <a:xfrm>
            <a:off x="754274" y="2065871"/>
            <a:ext cx="5238714" cy="3623852"/>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3">
            <a:extLst>
              <a:ext uri="{FF2B5EF4-FFF2-40B4-BE49-F238E27FC236}">
                <a16:creationId xmlns:a16="http://schemas.microsoft.com/office/drawing/2014/main" id="{70C7B567-D67A-42BC-B7FD-E667F05832E1}"/>
              </a:ext>
            </a:extLst>
          </p:cNvPr>
          <p:cNvSpPr>
            <a:spLocks noGrp="1"/>
          </p:cNvSpPr>
          <p:nvPr>
            <p:ph sz="half" idx="2"/>
          </p:nvPr>
        </p:nvSpPr>
        <p:spPr>
          <a:xfrm>
            <a:off x="6199011" y="2065871"/>
            <a:ext cx="5238714" cy="3623852"/>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3" name="Bildobjekt 12">
            <a:extLst>
              <a:ext uri="{FF2B5EF4-FFF2-40B4-BE49-F238E27FC236}">
                <a16:creationId xmlns:a16="http://schemas.microsoft.com/office/drawing/2014/main" id="{EB806AAA-D73D-4CEE-9B56-C22AE8A5376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7674" t="51033" b="-60375"/>
          <a:stretch/>
        </p:blipFill>
        <p:spPr>
          <a:xfrm>
            <a:off x="-11553" y="3798662"/>
            <a:ext cx="764119" cy="3059338"/>
          </a:xfrm>
          <a:prstGeom prst="rect">
            <a:avLst/>
          </a:prstGeom>
        </p:spPr>
      </p:pic>
      <p:sp>
        <p:nvSpPr>
          <p:cNvPr id="4" name="Platshållare för datum 3">
            <a:extLst>
              <a:ext uri="{FF2B5EF4-FFF2-40B4-BE49-F238E27FC236}">
                <a16:creationId xmlns:a16="http://schemas.microsoft.com/office/drawing/2014/main" id="{A390AB69-5BC0-46B0-B233-B8ED7CBC0C3B}"/>
              </a:ext>
            </a:extLst>
          </p:cNvPr>
          <p:cNvSpPr>
            <a:spLocks noGrp="1"/>
          </p:cNvSpPr>
          <p:nvPr>
            <p:ph type="dt" sz="half" idx="10"/>
          </p:nvPr>
        </p:nvSpPr>
        <p:spPr/>
        <p:txBody>
          <a:bodyPr/>
          <a:lstStyle/>
          <a:p>
            <a:fld id="{DD91084E-ABA3-4AA4-9862-3A3A8F7AC594}" type="datetime1">
              <a:rPr lang="sv-SE" smtClean="0"/>
              <a:t>2020-12-14</a:t>
            </a:fld>
            <a:endParaRPr lang="en-US"/>
          </a:p>
        </p:txBody>
      </p:sp>
      <p:sp>
        <p:nvSpPr>
          <p:cNvPr id="5" name="Platshållare för sidfot 4">
            <a:extLst>
              <a:ext uri="{FF2B5EF4-FFF2-40B4-BE49-F238E27FC236}">
                <a16:creationId xmlns:a16="http://schemas.microsoft.com/office/drawing/2014/main" id="{1E6FFAF7-903A-4658-BEDF-CDBF6357E38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432E55E-6E21-45F6-AFF0-C03FD2EA4084}"/>
              </a:ext>
            </a:extLst>
          </p:cNvPr>
          <p:cNvSpPr>
            <a:spLocks noGrp="1"/>
          </p:cNvSpPr>
          <p:nvPr>
            <p:ph type="sldNum" sz="quarter" idx="12"/>
          </p:nvPr>
        </p:nvSpPr>
        <p:spPr/>
        <p:txBody>
          <a:bodyPr/>
          <a:lstStyle/>
          <a:p>
            <a:fld id="{B6F15528-21DE-4FAA-801E-634DDDAF4B2B}" type="slidenum">
              <a:rPr lang="sv-SE" smtClean="0"/>
              <a:pPr/>
              <a:t>‹#›</a:t>
            </a:fld>
            <a:endParaRPr lang="sv-SE"/>
          </a:p>
        </p:txBody>
      </p:sp>
      <p:sp>
        <p:nvSpPr>
          <p:cNvPr id="2" name="Rubrik 1">
            <a:extLst>
              <a:ext uri="{FF2B5EF4-FFF2-40B4-BE49-F238E27FC236}">
                <a16:creationId xmlns:a16="http://schemas.microsoft.com/office/drawing/2014/main" id="{2391A92F-5622-40E4-B88A-05148A90088A}"/>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42372529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88FBE5C1-E706-49C0-BC48-7432DD593723}"/>
              </a:ext>
            </a:extLst>
          </p:cNvPr>
          <p:cNvPicPr>
            <a:picLocks noChangeAspect="1"/>
          </p:cNvPicPr>
          <p:nvPr userDrawn="1"/>
        </p:nvPicPr>
        <p:blipFill rotWithShape="1">
          <a:blip r:embed="rId2"/>
          <a:srcRect l="-135106" t="64211"/>
          <a:stretch/>
        </p:blipFill>
        <p:spPr>
          <a:xfrm>
            <a:off x="0" y="0"/>
            <a:ext cx="3783920" cy="593788"/>
          </a:xfrm>
          <a:prstGeom prst="rect">
            <a:avLst/>
          </a:prstGeom>
        </p:spPr>
      </p:pic>
      <p:sp>
        <p:nvSpPr>
          <p:cNvPr id="14" name="object 38">
            <a:extLst>
              <a:ext uri="{FF2B5EF4-FFF2-40B4-BE49-F238E27FC236}">
                <a16:creationId xmlns:a16="http://schemas.microsoft.com/office/drawing/2014/main" id="{1A5E282F-FC28-45E5-81A7-A28557C59E47}"/>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a:p>
        </p:txBody>
      </p:sp>
      <p:sp>
        <p:nvSpPr>
          <p:cNvPr id="3" name="Platshållare för sidfot 2">
            <a:extLst>
              <a:ext uri="{FF2B5EF4-FFF2-40B4-BE49-F238E27FC236}">
                <a16:creationId xmlns:a16="http://schemas.microsoft.com/office/drawing/2014/main" id="{F19CC616-6A81-4F3E-BF5F-34271257EE96}"/>
              </a:ext>
            </a:extLst>
          </p:cNvPr>
          <p:cNvSpPr>
            <a:spLocks noGrp="1"/>
          </p:cNvSpPr>
          <p:nvPr>
            <p:ph type="ftr" sz="quarter" idx="16"/>
          </p:nvPr>
        </p:nvSpPr>
        <p:spPr/>
        <p:txBody>
          <a:bodyPr/>
          <a:lstStyle/>
          <a:p>
            <a:endParaRPr lang="sv-SE"/>
          </a:p>
        </p:txBody>
      </p:sp>
      <p:sp>
        <p:nvSpPr>
          <p:cNvPr id="2" name="Platshållare för datum 1">
            <a:extLst>
              <a:ext uri="{FF2B5EF4-FFF2-40B4-BE49-F238E27FC236}">
                <a16:creationId xmlns:a16="http://schemas.microsoft.com/office/drawing/2014/main" id="{50D26B19-8998-4002-9818-0406EEBB00B5}"/>
              </a:ext>
            </a:extLst>
          </p:cNvPr>
          <p:cNvSpPr>
            <a:spLocks noGrp="1"/>
          </p:cNvSpPr>
          <p:nvPr>
            <p:ph type="dt" sz="half" idx="15"/>
          </p:nvPr>
        </p:nvSpPr>
        <p:spPr/>
        <p:txBody>
          <a:bodyPr/>
          <a:lstStyle/>
          <a:p>
            <a:fld id="{3E32E934-0E34-41D0-99D0-BBB1DE02E0D8}" type="datetime1">
              <a:rPr lang="sv-SE" smtClean="0"/>
              <a:t>2020-12-14</a:t>
            </a:fld>
            <a:endParaRPr lang="en-US"/>
          </a:p>
        </p:txBody>
      </p:sp>
      <p:sp>
        <p:nvSpPr>
          <p:cNvPr id="4" name="Platshållare för bildnummer 3">
            <a:extLst>
              <a:ext uri="{FF2B5EF4-FFF2-40B4-BE49-F238E27FC236}">
                <a16:creationId xmlns:a16="http://schemas.microsoft.com/office/drawing/2014/main" id="{90D7DA48-029C-41BC-BD3D-A195A10DF343}"/>
              </a:ext>
            </a:extLst>
          </p:cNvPr>
          <p:cNvSpPr>
            <a:spLocks noGrp="1"/>
          </p:cNvSpPr>
          <p:nvPr>
            <p:ph type="sldNum" sz="quarter" idx="17"/>
          </p:nvPr>
        </p:nvSpPr>
        <p:spPr/>
        <p:txBody>
          <a:bodyPr/>
          <a:lstStyle/>
          <a:p>
            <a:fld id="{B6F15528-21DE-4FAA-801E-634DDDAF4B2B}" type="slidenum">
              <a:rPr lang="sv-SE" smtClean="0"/>
              <a:pPr/>
              <a:t>‹#›</a:t>
            </a:fld>
            <a:endParaRPr lang="sv-SE"/>
          </a:p>
        </p:txBody>
      </p:sp>
      <p:sp>
        <p:nvSpPr>
          <p:cNvPr id="11" name="Rektangel 10">
            <a:extLst>
              <a:ext uri="{FF2B5EF4-FFF2-40B4-BE49-F238E27FC236}">
                <a16:creationId xmlns:a16="http://schemas.microsoft.com/office/drawing/2014/main" id="{51345448-A017-46A4-AAEE-65BAAA13935B}"/>
              </a:ext>
            </a:extLst>
          </p:cNvPr>
          <p:cNvSpPr/>
          <p:nvPr userDrawn="1"/>
        </p:nvSpPr>
        <p:spPr>
          <a:xfrm>
            <a:off x="6309438" y="425693"/>
            <a:ext cx="5462358" cy="6007735"/>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innehåll 2">
            <a:extLst>
              <a:ext uri="{FF2B5EF4-FFF2-40B4-BE49-F238E27FC236}">
                <a16:creationId xmlns:a16="http://schemas.microsoft.com/office/drawing/2014/main" id="{C261A0B5-3A30-4187-8CDB-DBD6610369E0}"/>
              </a:ext>
            </a:extLst>
          </p:cNvPr>
          <p:cNvSpPr>
            <a:spLocks noGrp="1"/>
          </p:cNvSpPr>
          <p:nvPr>
            <p:ph idx="1" hasCustomPrompt="1"/>
          </p:nvPr>
        </p:nvSpPr>
        <p:spPr>
          <a:xfrm>
            <a:off x="6309438" y="425693"/>
            <a:ext cx="5462358" cy="6007735"/>
          </a:xfrm>
          <a:prstGeom prst="rect">
            <a:avLst/>
          </a:prstGeom>
          <a:noFill/>
        </p:spPr>
        <p:txBody>
          <a:bodyPr/>
          <a:lstStyle>
            <a:lvl1pPr>
              <a:buNone/>
              <a:defRPr sz="1900"/>
            </a:lvl1pPr>
            <a:lvl2pPr>
              <a:defRPr sz="1700"/>
            </a:lvl2pPr>
            <a:lvl3pPr>
              <a:defRPr sz="1500"/>
            </a:lvl3pPr>
            <a:lvl4pPr>
              <a:defRPr sz="1200"/>
            </a:lvl4pPr>
            <a:lvl5pPr>
              <a:defRPr sz="1200"/>
            </a:lvl5pPr>
            <a:lvl6pPr>
              <a:defRPr sz="1200"/>
            </a:lvl6pPr>
            <a:lvl7pPr>
              <a:defRPr sz="1200"/>
            </a:lvl7pPr>
            <a:lvl8pPr>
              <a:defRPr sz="1200"/>
            </a:lvl8pPr>
            <a:lvl9pPr>
              <a:defRPr sz="1200"/>
            </a:lvl9pPr>
          </a:lstStyle>
          <a:p>
            <a:pPr lvl="0"/>
            <a:r>
              <a:rPr lang="sv-SE"/>
              <a:t>Klicka på en ikon för att infoga innehåll</a:t>
            </a:r>
          </a:p>
        </p:txBody>
      </p:sp>
      <p:sp>
        <p:nvSpPr>
          <p:cNvPr id="15" name="Platshållare för text 2">
            <a:extLst>
              <a:ext uri="{FF2B5EF4-FFF2-40B4-BE49-F238E27FC236}">
                <a16:creationId xmlns:a16="http://schemas.microsoft.com/office/drawing/2014/main" id="{3DEFBAF8-794C-4460-BDFB-4AFAF7A4B315}"/>
              </a:ext>
            </a:extLst>
          </p:cNvPr>
          <p:cNvSpPr>
            <a:spLocks noGrp="1"/>
          </p:cNvSpPr>
          <p:nvPr>
            <p:ph type="body" sz="quarter" idx="13"/>
          </p:nvPr>
        </p:nvSpPr>
        <p:spPr>
          <a:xfrm>
            <a:off x="754274" y="2066703"/>
            <a:ext cx="4747685" cy="3274565"/>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9" name="Rubrik 7">
            <a:extLst>
              <a:ext uri="{FF2B5EF4-FFF2-40B4-BE49-F238E27FC236}">
                <a16:creationId xmlns:a16="http://schemas.microsoft.com/office/drawing/2014/main" id="{6A68B911-846D-40C0-89C1-092024565A98}"/>
              </a:ext>
            </a:extLst>
          </p:cNvPr>
          <p:cNvSpPr>
            <a:spLocks noGrp="1"/>
          </p:cNvSpPr>
          <p:nvPr>
            <p:ph type="title"/>
          </p:nvPr>
        </p:nvSpPr>
        <p:spPr>
          <a:xfrm>
            <a:off x="754274" y="744083"/>
            <a:ext cx="4747685" cy="1239266"/>
          </a:xfrm>
        </p:spPr>
        <p:txBody>
          <a:bodyPr/>
          <a:lstStyle>
            <a:lvl1pPr>
              <a:defRPr>
                <a:solidFill>
                  <a:schemeClr val="accent1"/>
                </a:solidFill>
              </a:defRPr>
            </a:lvl1pPr>
          </a:lstStyle>
          <a:p>
            <a:r>
              <a:rPr lang="sv-SE"/>
              <a:t>Klicka här för att ändra mall för rubrikformat</a:t>
            </a:r>
          </a:p>
        </p:txBody>
      </p:sp>
    </p:spTree>
    <p:extLst>
      <p:ext uri="{BB962C8B-B14F-4D97-AF65-F5344CB8AC3E}">
        <p14:creationId xmlns:p14="http://schemas.microsoft.com/office/powerpoint/2010/main" val="494721313"/>
      </p:ext>
    </p:extLst>
  </p:cSld>
  <p:clrMapOvr>
    <a:masterClrMapping/>
  </p:clrMapOvr>
  <p:extLst>
    <p:ext uri="{DCECCB84-F9BA-43D5-87BE-67443E8EF086}">
      <p15:sldGuideLst xmlns:p15="http://schemas.microsoft.com/office/powerpoint/2012/main">
        <p15:guide id="1" orient="horz" pos="734" userDrawn="1">
          <p15:clr>
            <a:srgbClr val="FBAE40"/>
          </p15:clr>
        </p15:guide>
        <p15:guide id="2" pos="3840" userDrawn="1">
          <p15:clr>
            <a:srgbClr val="FBAE40"/>
          </p15:clr>
        </p15:guide>
        <p15:guide id="3" pos="1482"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EC5BF2F-A06E-4DBE-BE34-10563FBAB941}"/>
              </a:ext>
            </a:extLst>
          </p:cNvPr>
          <p:cNvSpPr/>
          <p:nvPr userDrawn="1"/>
        </p:nvSpPr>
        <p:spPr>
          <a:xfrm>
            <a:off x="755386" y="1510666"/>
            <a:ext cx="10684563" cy="4804878"/>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Platshållare för innehåll 2">
            <a:extLst>
              <a:ext uri="{FF2B5EF4-FFF2-40B4-BE49-F238E27FC236}">
                <a16:creationId xmlns:a16="http://schemas.microsoft.com/office/drawing/2014/main" id="{76D3E448-F04D-42F2-A71F-AB7E9594DFAE}"/>
              </a:ext>
            </a:extLst>
          </p:cNvPr>
          <p:cNvSpPr>
            <a:spLocks noGrp="1"/>
          </p:cNvSpPr>
          <p:nvPr>
            <p:ph idx="1" hasCustomPrompt="1"/>
          </p:nvPr>
        </p:nvSpPr>
        <p:spPr>
          <a:xfrm>
            <a:off x="755386" y="1510666"/>
            <a:ext cx="10684563" cy="4804878"/>
          </a:xfrm>
          <a:prstGeom prst="rect">
            <a:avLst/>
          </a:prstGeom>
          <a:noFill/>
        </p:spPr>
        <p:txBody>
          <a:bodyPr/>
          <a:lstStyle>
            <a:lvl1pPr>
              <a:buNone/>
              <a:defRPr sz="1900"/>
            </a:lvl1pPr>
            <a:lvl2pPr>
              <a:defRPr sz="1700"/>
            </a:lvl2pPr>
            <a:lvl3pPr>
              <a:defRPr sz="1500"/>
            </a:lvl3pPr>
            <a:lvl4pPr>
              <a:defRPr sz="1200"/>
            </a:lvl4pPr>
            <a:lvl5pPr>
              <a:defRPr sz="1200"/>
            </a:lvl5pPr>
            <a:lvl6pPr>
              <a:defRPr sz="1200"/>
            </a:lvl6pPr>
            <a:lvl7pPr>
              <a:defRPr sz="1200"/>
            </a:lvl7pPr>
            <a:lvl8pPr>
              <a:defRPr sz="1200"/>
            </a:lvl8pPr>
            <a:lvl9pPr>
              <a:defRPr sz="1200"/>
            </a:lvl9pPr>
          </a:lstStyle>
          <a:p>
            <a:pPr lvl="0"/>
            <a:r>
              <a:rPr lang="sv-SE"/>
              <a:t>Klicka på en ikon för att infoga innehåll</a:t>
            </a:r>
          </a:p>
        </p:txBody>
      </p:sp>
      <p:pic>
        <p:nvPicPr>
          <p:cNvPr id="19" name="Bildobjekt 18">
            <a:extLst>
              <a:ext uri="{FF2B5EF4-FFF2-40B4-BE49-F238E27FC236}">
                <a16:creationId xmlns:a16="http://schemas.microsoft.com/office/drawing/2014/main" id="{1F92EFCA-73A8-4BBA-8B6E-84A5162570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66" r="88987" b="40999"/>
          <a:stretch/>
        </p:blipFill>
        <p:spPr>
          <a:xfrm>
            <a:off x="11527277" y="0"/>
            <a:ext cx="664723" cy="1451693"/>
          </a:xfrm>
          <a:prstGeom prst="rect">
            <a:avLst/>
          </a:prstGeom>
        </p:spPr>
      </p:pic>
      <p:sp>
        <p:nvSpPr>
          <p:cNvPr id="21" name="Rubrik 12">
            <a:extLst>
              <a:ext uri="{FF2B5EF4-FFF2-40B4-BE49-F238E27FC236}">
                <a16:creationId xmlns:a16="http://schemas.microsoft.com/office/drawing/2014/main" id="{56F830A9-B7E5-4459-9325-1EB46228AF10}"/>
              </a:ext>
            </a:extLst>
          </p:cNvPr>
          <p:cNvSpPr>
            <a:spLocks noGrp="1"/>
          </p:cNvSpPr>
          <p:nvPr>
            <p:ph type="title"/>
          </p:nvPr>
        </p:nvSpPr>
        <p:spPr>
          <a:xfrm>
            <a:off x="754274" y="532186"/>
            <a:ext cx="10683452" cy="632634"/>
          </a:xfrm>
        </p:spPr>
        <p:txBody>
          <a:bodyPr/>
          <a:lstStyle>
            <a:lvl1pPr>
              <a:defRPr>
                <a:solidFill>
                  <a:schemeClr val="accent1"/>
                </a:solidFill>
              </a:defRPr>
            </a:lvl1pPr>
          </a:lstStyle>
          <a:p>
            <a:r>
              <a:rPr lang="sv-SE"/>
              <a:t>Klicka här för att ändra mall för rubrikformat</a:t>
            </a:r>
          </a:p>
        </p:txBody>
      </p:sp>
      <p:sp>
        <p:nvSpPr>
          <p:cNvPr id="12" name="Platshållare för text 6">
            <a:extLst>
              <a:ext uri="{FF2B5EF4-FFF2-40B4-BE49-F238E27FC236}">
                <a16:creationId xmlns:a16="http://schemas.microsoft.com/office/drawing/2014/main" id="{75DB120C-DE3F-4D0F-9C20-C0178B697AC8}"/>
              </a:ext>
            </a:extLst>
          </p:cNvPr>
          <p:cNvSpPr>
            <a:spLocks noGrp="1"/>
          </p:cNvSpPr>
          <p:nvPr>
            <p:ph type="body" sz="quarter" idx="14" hasCustomPrompt="1"/>
          </p:nvPr>
        </p:nvSpPr>
        <p:spPr>
          <a:xfrm>
            <a:off x="10697663" y="5330992"/>
            <a:ext cx="1205124" cy="1205040"/>
          </a:xfrm>
          <a:prstGeom prst="rect">
            <a:avLst/>
          </a:prstGeom>
          <a:blipFill>
            <a:blip r:embed="rId3" cstate="print"/>
            <a:stretch>
              <a:fillRect/>
            </a:stretch>
          </a:blipFill>
        </p:spPr>
        <p:txBody>
          <a:bodyPr>
            <a:normAutofit/>
          </a:bodyPr>
          <a:lstStyle>
            <a:lvl1pPr>
              <a:buNone/>
              <a:defRPr sz="100"/>
            </a:lvl1pPr>
          </a:lstStyle>
          <a:p>
            <a:pPr lvl="0"/>
            <a:r>
              <a:rPr lang="sv-SE"/>
              <a:t> 4,42</a:t>
            </a:r>
          </a:p>
          <a:p>
            <a:pPr lvl="0"/>
            <a:endParaRPr lang="sv-SE"/>
          </a:p>
        </p:txBody>
      </p:sp>
      <p:sp>
        <p:nvSpPr>
          <p:cNvPr id="3" name="Platshållare för datum 2">
            <a:extLst>
              <a:ext uri="{FF2B5EF4-FFF2-40B4-BE49-F238E27FC236}">
                <a16:creationId xmlns:a16="http://schemas.microsoft.com/office/drawing/2014/main" id="{209B9E0E-3BE5-4815-9771-B94D5C0DE40C}"/>
              </a:ext>
            </a:extLst>
          </p:cNvPr>
          <p:cNvSpPr>
            <a:spLocks noGrp="1"/>
          </p:cNvSpPr>
          <p:nvPr>
            <p:ph type="dt" sz="half" idx="15"/>
          </p:nvPr>
        </p:nvSpPr>
        <p:spPr/>
        <p:txBody>
          <a:bodyPr/>
          <a:lstStyle/>
          <a:p>
            <a:fld id="{6EF6D5CF-9778-494C-91EA-967A5AD360D0}" type="datetime1">
              <a:rPr lang="sv-SE" smtClean="0"/>
              <a:t>2020-12-14</a:t>
            </a:fld>
            <a:endParaRPr lang="en-US"/>
          </a:p>
        </p:txBody>
      </p:sp>
      <p:sp>
        <p:nvSpPr>
          <p:cNvPr id="4" name="Platshållare för sidfot 3">
            <a:extLst>
              <a:ext uri="{FF2B5EF4-FFF2-40B4-BE49-F238E27FC236}">
                <a16:creationId xmlns:a16="http://schemas.microsoft.com/office/drawing/2014/main" id="{6EF21FC5-B1ED-41D6-83B6-FD9D859FF93F}"/>
              </a:ext>
            </a:extLst>
          </p:cNvPr>
          <p:cNvSpPr>
            <a:spLocks noGrp="1"/>
          </p:cNvSpPr>
          <p:nvPr>
            <p:ph type="ftr" sz="quarter" idx="16"/>
          </p:nvPr>
        </p:nvSpPr>
        <p:spPr/>
        <p:txBody>
          <a:bodyPr/>
          <a:lstStyle/>
          <a:p>
            <a:endParaRPr lang="sv-SE"/>
          </a:p>
        </p:txBody>
      </p:sp>
      <p:sp>
        <p:nvSpPr>
          <p:cNvPr id="5" name="Platshållare för bildnummer 4">
            <a:extLst>
              <a:ext uri="{FF2B5EF4-FFF2-40B4-BE49-F238E27FC236}">
                <a16:creationId xmlns:a16="http://schemas.microsoft.com/office/drawing/2014/main" id="{4605CF9C-A296-49D6-8F7C-7E99496CBACA}"/>
              </a:ext>
            </a:extLst>
          </p:cNvPr>
          <p:cNvSpPr>
            <a:spLocks noGrp="1"/>
          </p:cNvSpPr>
          <p:nvPr>
            <p:ph type="sldNum" sz="quarter" idx="17"/>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3670029104"/>
      </p:ext>
    </p:extLst>
  </p:cSld>
  <p:clrMapOvr>
    <a:masterClrMapping/>
  </p:clrMapOvr>
  <p:extLst>
    <p:ext uri="{DCECCB84-F9BA-43D5-87BE-67443E8EF086}">
      <p15:sldGuideLst xmlns:p15="http://schemas.microsoft.com/office/powerpoint/2012/main">
        <p15:guide id="1" orient="horz" pos="763" userDrawn="1">
          <p15:clr>
            <a:srgbClr val="FBAE40"/>
          </p15:clr>
        </p15:guide>
        <p15:guide id="2" pos="3840" userDrawn="1">
          <p15:clr>
            <a:srgbClr val="FBAE40"/>
          </p15:clr>
        </p15:guide>
        <p15:guide id="3" pos="148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4A2BB9E4-4D0C-429C-86B2-73D19EAEC8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9" b="40999"/>
          <a:stretch/>
        </p:blipFill>
        <p:spPr>
          <a:xfrm>
            <a:off x="11527277" y="0"/>
            <a:ext cx="664723" cy="1950352"/>
          </a:xfrm>
          <a:prstGeom prst="rect">
            <a:avLst/>
          </a:prstGeom>
        </p:spPr>
      </p:pic>
      <p:sp>
        <p:nvSpPr>
          <p:cNvPr id="17" name="Platshållare för text 10">
            <a:extLst>
              <a:ext uri="{FF2B5EF4-FFF2-40B4-BE49-F238E27FC236}">
                <a16:creationId xmlns:a16="http://schemas.microsoft.com/office/drawing/2014/main" id="{C9E204E3-63A1-4474-A22C-5B6EBCE2EED5}"/>
              </a:ext>
            </a:extLst>
          </p:cNvPr>
          <p:cNvSpPr>
            <a:spLocks noGrp="1"/>
          </p:cNvSpPr>
          <p:nvPr>
            <p:ph type="body" sz="quarter" idx="13"/>
          </p:nvPr>
        </p:nvSpPr>
        <p:spPr>
          <a:xfrm>
            <a:off x="754274" y="2061563"/>
            <a:ext cx="10683451" cy="3628218"/>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9A8E34-5052-4F38-988C-0D97C66154EB}"/>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307201E-B19A-4211-B823-348FBA9EC29E}"/>
              </a:ext>
            </a:extLst>
          </p:cNvPr>
          <p:cNvSpPr>
            <a:spLocks noGrp="1"/>
          </p:cNvSpPr>
          <p:nvPr>
            <p:ph type="dt" sz="half" idx="14"/>
          </p:nvPr>
        </p:nvSpPr>
        <p:spPr/>
        <p:txBody>
          <a:bodyPr/>
          <a:lstStyle/>
          <a:p>
            <a:fld id="{995C967C-67C7-4621-A3F4-421FC821AE41}" type="datetime1">
              <a:rPr lang="sv-SE" smtClean="0"/>
              <a:t>2020-12-14</a:t>
            </a:fld>
            <a:endParaRPr lang="en-US"/>
          </a:p>
        </p:txBody>
      </p:sp>
      <p:sp>
        <p:nvSpPr>
          <p:cNvPr id="4" name="Platshållare för sidfot 3">
            <a:extLst>
              <a:ext uri="{FF2B5EF4-FFF2-40B4-BE49-F238E27FC236}">
                <a16:creationId xmlns:a16="http://schemas.microsoft.com/office/drawing/2014/main" id="{30AA7B2E-985F-4673-A4FB-6FC32C2C34ED}"/>
              </a:ext>
            </a:extLst>
          </p:cNvPr>
          <p:cNvSpPr>
            <a:spLocks noGrp="1"/>
          </p:cNvSpPr>
          <p:nvPr>
            <p:ph type="ftr" sz="quarter" idx="15"/>
          </p:nvPr>
        </p:nvSpPr>
        <p:spPr/>
        <p:txBody>
          <a:bodyPr/>
          <a:lstStyle/>
          <a:p>
            <a:endParaRPr lang="sv-SE"/>
          </a:p>
        </p:txBody>
      </p:sp>
      <p:sp>
        <p:nvSpPr>
          <p:cNvPr id="5" name="Platshållare för bildnummer 4">
            <a:extLst>
              <a:ext uri="{FF2B5EF4-FFF2-40B4-BE49-F238E27FC236}">
                <a16:creationId xmlns:a16="http://schemas.microsoft.com/office/drawing/2014/main" id="{9B649E5A-1919-43B2-BBF2-01932005A467}"/>
              </a:ext>
            </a:extLst>
          </p:cNvPr>
          <p:cNvSpPr>
            <a:spLocks noGrp="1"/>
          </p:cNvSpPr>
          <p:nvPr>
            <p:ph type="sldNum" sz="quarter" idx="16"/>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605492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85" name="AutoShape 18">
            <a:extLst>
              <a:ext uri="{FF2B5EF4-FFF2-40B4-BE49-F238E27FC236}">
                <a16:creationId xmlns:a16="http://schemas.microsoft.com/office/drawing/2014/main" id="{3137100E-AD01-4413-A769-147ED2DBD7FF}"/>
              </a:ext>
            </a:extLst>
          </p:cNvPr>
          <p:cNvSpPr>
            <a:spLocks noChangeAspect="1" noChangeArrowheads="1" noTextEdit="1"/>
          </p:cNvSpPr>
          <p:nvPr userDrawn="1"/>
        </p:nvSpPr>
        <p:spPr bwMode="auto">
          <a:xfrm>
            <a:off x="0" y="0"/>
            <a:ext cx="736488" cy="516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sv-SE" sz="1092"/>
          </a:p>
        </p:txBody>
      </p:sp>
      <p:sp>
        <p:nvSpPr>
          <p:cNvPr id="86" name="AutoShape 18">
            <a:extLst>
              <a:ext uri="{FF2B5EF4-FFF2-40B4-BE49-F238E27FC236}">
                <a16:creationId xmlns:a16="http://schemas.microsoft.com/office/drawing/2014/main" id="{72A7E8A6-C02F-4DDB-893A-A2DE3452A3B3}"/>
              </a:ext>
            </a:extLst>
          </p:cNvPr>
          <p:cNvSpPr>
            <a:spLocks noChangeAspect="1" noChangeArrowheads="1" noTextEdit="1"/>
          </p:cNvSpPr>
          <p:nvPr userDrawn="1"/>
        </p:nvSpPr>
        <p:spPr bwMode="auto">
          <a:xfrm>
            <a:off x="92422" y="92416"/>
            <a:ext cx="736488" cy="516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sv-SE" sz="1092"/>
          </a:p>
        </p:txBody>
      </p:sp>
      <p:sp>
        <p:nvSpPr>
          <p:cNvPr id="87" name="AutoShape 18">
            <a:extLst>
              <a:ext uri="{FF2B5EF4-FFF2-40B4-BE49-F238E27FC236}">
                <a16:creationId xmlns:a16="http://schemas.microsoft.com/office/drawing/2014/main" id="{B680042A-CED3-424E-BC74-1F9AD53398B7}"/>
              </a:ext>
            </a:extLst>
          </p:cNvPr>
          <p:cNvSpPr>
            <a:spLocks noChangeAspect="1" noChangeArrowheads="1" noTextEdit="1"/>
          </p:cNvSpPr>
          <p:nvPr userDrawn="1"/>
        </p:nvSpPr>
        <p:spPr bwMode="auto">
          <a:xfrm>
            <a:off x="184844" y="184831"/>
            <a:ext cx="736488" cy="516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sv-SE" sz="1092"/>
          </a:p>
        </p:txBody>
      </p:sp>
      <p:sp>
        <p:nvSpPr>
          <p:cNvPr id="88" name="Platshållare för innehåll 2">
            <a:extLst>
              <a:ext uri="{FF2B5EF4-FFF2-40B4-BE49-F238E27FC236}">
                <a16:creationId xmlns:a16="http://schemas.microsoft.com/office/drawing/2014/main" id="{EDEB1E76-DA8C-4821-B2EB-EED0A44C494E}"/>
              </a:ext>
            </a:extLst>
          </p:cNvPr>
          <p:cNvSpPr>
            <a:spLocks noGrp="1"/>
          </p:cNvSpPr>
          <p:nvPr>
            <p:ph sz="half" idx="1"/>
          </p:nvPr>
        </p:nvSpPr>
        <p:spPr>
          <a:xfrm>
            <a:off x="754274" y="2065871"/>
            <a:ext cx="5238714" cy="3623852"/>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0" name="Bildobjekt 89">
            <a:extLst>
              <a:ext uri="{FF2B5EF4-FFF2-40B4-BE49-F238E27FC236}">
                <a16:creationId xmlns:a16="http://schemas.microsoft.com/office/drawing/2014/main" id="{52C1F324-DEFA-416F-B72F-6051C31AFF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221" t="51033" b="-60375"/>
          <a:stretch/>
        </p:blipFill>
        <p:spPr>
          <a:xfrm>
            <a:off x="0" y="3798663"/>
            <a:ext cx="751167" cy="3059337"/>
          </a:xfrm>
          <a:prstGeom prst="rect">
            <a:avLst/>
          </a:prstGeom>
        </p:spPr>
      </p:pic>
      <p:sp>
        <p:nvSpPr>
          <p:cNvPr id="2" name="Rubrik 1">
            <a:extLst>
              <a:ext uri="{FF2B5EF4-FFF2-40B4-BE49-F238E27FC236}">
                <a16:creationId xmlns:a16="http://schemas.microsoft.com/office/drawing/2014/main" id="{199169CA-2D7A-43B7-AB45-92143F3B1B07}"/>
              </a:ext>
            </a:extLst>
          </p:cNvPr>
          <p:cNvSpPr>
            <a:spLocks noGrp="1"/>
          </p:cNvSpPr>
          <p:nvPr>
            <p:ph type="title"/>
          </p:nvPr>
        </p:nvSpPr>
        <p:spPr/>
        <p:txBody>
          <a:bodyPr/>
          <a:lstStyle/>
          <a:p>
            <a:r>
              <a:rPr lang="sv-SE"/>
              <a:t>Klicka här för att ändra mall för rubrikformat</a:t>
            </a:r>
          </a:p>
        </p:txBody>
      </p:sp>
      <p:sp>
        <p:nvSpPr>
          <p:cNvPr id="12" name="Platshållare för innehåll 2">
            <a:extLst>
              <a:ext uri="{FF2B5EF4-FFF2-40B4-BE49-F238E27FC236}">
                <a16:creationId xmlns:a16="http://schemas.microsoft.com/office/drawing/2014/main" id="{C2266FDE-E7E1-4894-A463-420093AA5D7B}"/>
              </a:ext>
            </a:extLst>
          </p:cNvPr>
          <p:cNvSpPr>
            <a:spLocks noGrp="1"/>
          </p:cNvSpPr>
          <p:nvPr>
            <p:ph sz="half" idx="12"/>
          </p:nvPr>
        </p:nvSpPr>
        <p:spPr>
          <a:xfrm>
            <a:off x="6199014" y="2065872"/>
            <a:ext cx="5238714" cy="3623852"/>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AFD0371-4BC2-4B1E-AF08-C39AD685810B}"/>
              </a:ext>
            </a:extLst>
          </p:cNvPr>
          <p:cNvSpPr>
            <a:spLocks noGrp="1"/>
          </p:cNvSpPr>
          <p:nvPr>
            <p:ph type="dt" sz="half" idx="13"/>
          </p:nvPr>
        </p:nvSpPr>
        <p:spPr/>
        <p:txBody>
          <a:bodyPr/>
          <a:lstStyle/>
          <a:p>
            <a:fld id="{3929E917-5370-4653-ABC0-4F0AA954FE77}" type="datetime1">
              <a:rPr lang="sv-SE" smtClean="0"/>
              <a:t>2020-12-14</a:t>
            </a:fld>
            <a:endParaRPr lang="en-US"/>
          </a:p>
        </p:txBody>
      </p:sp>
      <p:sp>
        <p:nvSpPr>
          <p:cNvPr id="8" name="Platshållare för sidfot 7">
            <a:extLst>
              <a:ext uri="{FF2B5EF4-FFF2-40B4-BE49-F238E27FC236}">
                <a16:creationId xmlns:a16="http://schemas.microsoft.com/office/drawing/2014/main" id="{9B503087-80B1-4939-BF99-75E89592FC50}"/>
              </a:ext>
            </a:extLst>
          </p:cNvPr>
          <p:cNvSpPr>
            <a:spLocks noGrp="1"/>
          </p:cNvSpPr>
          <p:nvPr>
            <p:ph type="ftr" sz="quarter" idx="14"/>
          </p:nvPr>
        </p:nvSpPr>
        <p:spPr/>
        <p:txBody>
          <a:bodyPr/>
          <a:lstStyle/>
          <a:p>
            <a:endParaRPr lang="sv-SE"/>
          </a:p>
        </p:txBody>
      </p:sp>
      <p:sp>
        <p:nvSpPr>
          <p:cNvPr id="9" name="Platshållare för bildnummer 8">
            <a:extLst>
              <a:ext uri="{FF2B5EF4-FFF2-40B4-BE49-F238E27FC236}">
                <a16:creationId xmlns:a16="http://schemas.microsoft.com/office/drawing/2014/main" id="{67DA98C4-0904-4159-B0D2-48927D0D4B23}"/>
              </a:ext>
            </a:extLst>
          </p:cNvPr>
          <p:cNvSpPr>
            <a:spLocks noGrp="1"/>
          </p:cNvSpPr>
          <p:nvPr>
            <p:ph type="sldNum" sz="quarter" idx="15"/>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814266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16" name="Bildobjekt 115">
            <a:extLst>
              <a:ext uri="{FF2B5EF4-FFF2-40B4-BE49-F238E27FC236}">
                <a16:creationId xmlns:a16="http://schemas.microsoft.com/office/drawing/2014/main" id="{C737B2F4-9EA7-4502-85F3-D663E2EA07D1}"/>
              </a:ext>
            </a:extLst>
          </p:cNvPr>
          <p:cNvPicPr>
            <a:picLocks noChangeAspect="1"/>
          </p:cNvPicPr>
          <p:nvPr userDrawn="1"/>
        </p:nvPicPr>
        <p:blipFill rotWithShape="1">
          <a:blip r:embed="rId2"/>
          <a:srcRect l="-135106" t="64211"/>
          <a:stretch/>
        </p:blipFill>
        <p:spPr>
          <a:xfrm>
            <a:off x="0" y="0"/>
            <a:ext cx="3783920" cy="593788"/>
          </a:xfrm>
          <a:prstGeom prst="rect">
            <a:avLst/>
          </a:prstGeom>
        </p:spPr>
      </p:pic>
      <p:sp>
        <p:nvSpPr>
          <p:cNvPr id="17" name="object 38">
            <a:extLst>
              <a:ext uri="{FF2B5EF4-FFF2-40B4-BE49-F238E27FC236}">
                <a16:creationId xmlns:a16="http://schemas.microsoft.com/office/drawing/2014/main" id="{ED408A77-E9D9-4ECD-9EAC-8F17AA6FF688}"/>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sz="1092"/>
          </a:p>
        </p:txBody>
      </p:sp>
      <p:sp>
        <p:nvSpPr>
          <p:cNvPr id="113" name="Platshållare för sidfot 5">
            <a:extLst>
              <a:ext uri="{FF2B5EF4-FFF2-40B4-BE49-F238E27FC236}">
                <a16:creationId xmlns:a16="http://schemas.microsoft.com/office/drawing/2014/main" id="{BB34CA2A-42E7-429D-A977-94E73516AD85}"/>
              </a:ext>
            </a:extLst>
          </p:cNvPr>
          <p:cNvSpPr>
            <a:spLocks noGrp="1"/>
          </p:cNvSpPr>
          <p:nvPr>
            <p:ph type="ftr" sz="quarter" idx="11"/>
          </p:nvPr>
        </p:nvSpPr>
        <p:spPr>
          <a:xfrm>
            <a:off x="1415380" y="290234"/>
            <a:ext cx="4672040" cy="113518"/>
          </a:xfrm>
        </p:spPr>
        <p:txBody>
          <a:bodyPr/>
          <a:lstStyle/>
          <a:p>
            <a:endParaRPr lang="sv-SE"/>
          </a:p>
        </p:txBody>
      </p:sp>
      <p:sp>
        <p:nvSpPr>
          <p:cNvPr id="112" name="Platshållare för datum 4">
            <a:extLst>
              <a:ext uri="{FF2B5EF4-FFF2-40B4-BE49-F238E27FC236}">
                <a16:creationId xmlns:a16="http://schemas.microsoft.com/office/drawing/2014/main" id="{D2CC2258-1CAC-42DF-AA86-10F59DEC79B5}"/>
              </a:ext>
            </a:extLst>
          </p:cNvPr>
          <p:cNvSpPr>
            <a:spLocks noGrp="1"/>
          </p:cNvSpPr>
          <p:nvPr>
            <p:ph type="dt" sz="half" idx="10"/>
          </p:nvPr>
        </p:nvSpPr>
        <p:spPr>
          <a:xfrm>
            <a:off x="829919" y="290234"/>
            <a:ext cx="480303" cy="113518"/>
          </a:xfrm>
        </p:spPr>
        <p:txBody>
          <a:bodyPr/>
          <a:lstStyle/>
          <a:p>
            <a:fld id="{9D00964E-CD7C-4BCA-A53D-05A9094492BF}" type="datetime1">
              <a:rPr lang="sv-SE" smtClean="0"/>
              <a:t>2020-12-14</a:t>
            </a:fld>
            <a:endParaRPr lang="sv-SE"/>
          </a:p>
        </p:txBody>
      </p:sp>
      <p:sp>
        <p:nvSpPr>
          <p:cNvPr id="114" name="Platshållare för bildnummer 6">
            <a:extLst>
              <a:ext uri="{FF2B5EF4-FFF2-40B4-BE49-F238E27FC236}">
                <a16:creationId xmlns:a16="http://schemas.microsoft.com/office/drawing/2014/main" id="{0CFDA38F-887E-4A37-9D96-25B2B6B67F63}"/>
              </a:ext>
            </a:extLst>
          </p:cNvPr>
          <p:cNvSpPr>
            <a:spLocks noGrp="1"/>
          </p:cNvSpPr>
          <p:nvPr>
            <p:ph type="sldNum" sz="quarter" idx="12"/>
          </p:nvPr>
        </p:nvSpPr>
        <p:spPr>
          <a:xfrm>
            <a:off x="506442" y="290234"/>
            <a:ext cx="218320" cy="113518"/>
          </a:xfrm>
        </p:spPr>
        <p:txBody>
          <a:bodyPr/>
          <a:lstStyle/>
          <a:p>
            <a:fld id="{38480145-259A-47DA-A30D-C906B9DB5C99}" type="slidenum">
              <a:rPr lang="sv-SE" smtClean="0"/>
              <a:t>‹#›</a:t>
            </a:fld>
            <a:endParaRPr lang="sv-SE"/>
          </a:p>
        </p:txBody>
      </p:sp>
      <p:sp>
        <p:nvSpPr>
          <p:cNvPr id="12" name="Rektangel 11">
            <a:extLst>
              <a:ext uri="{FF2B5EF4-FFF2-40B4-BE49-F238E27FC236}">
                <a16:creationId xmlns:a16="http://schemas.microsoft.com/office/drawing/2014/main" id="{5E9C919A-0768-457E-8FE4-A8E97EA955FB}"/>
              </a:ext>
            </a:extLst>
          </p:cNvPr>
          <p:cNvSpPr/>
          <p:nvPr userDrawn="1"/>
        </p:nvSpPr>
        <p:spPr>
          <a:xfrm>
            <a:off x="6309438" y="425693"/>
            <a:ext cx="5462358" cy="6007735"/>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92"/>
          </a:p>
        </p:txBody>
      </p:sp>
      <p:sp>
        <p:nvSpPr>
          <p:cNvPr id="13" name="Platshållare för innehåll 2">
            <a:extLst>
              <a:ext uri="{FF2B5EF4-FFF2-40B4-BE49-F238E27FC236}">
                <a16:creationId xmlns:a16="http://schemas.microsoft.com/office/drawing/2014/main" id="{A9A918AC-8D77-44A2-A4FE-5285D4086A12}"/>
              </a:ext>
            </a:extLst>
          </p:cNvPr>
          <p:cNvSpPr>
            <a:spLocks noGrp="1"/>
          </p:cNvSpPr>
          <p:nvPr>
            <p:ph idx="1" hasCustomPrompt="1"/>
          </p:nvPr>
        </p:nvSpPr>
        <p:spPr>
          <a:xfrm>
            <a:off x="6309438" y="425693"/>
            <a:ext cx="5462358" cy="6007735"/>
          </a:xfrm>
          <a:prstGeom prst="rect">
            <a:avLst/>
          </a:prstGeom>
          <a:noFill/>
        </p:spPr>
        <p:txBody>
          <a:bodyPr/>
          <a:lstStyle>
            <a:lvl1pPr>
              <a:buNone/>
              <a:defRPr sz="1940"/>
            </a:lvl1pPr>
            <a:lvl2pPr>
              <a:defRPr sz="1698"/>
            </a:lvl2pPr>
            <a:lvl3pPr>
              <a:defRPr sz="1455"/>
            </a:lvl3pPr>
            <a:lvl4pPr>
              <a:defRPr sz="1213"/>
            </a:lvl4pPr>
            <a:lvl5pPr>
              <a:defRPr sz="1213"/>
            </a:lvl5pPr>
            <a:lvl6pPr>
              <a:defRPr sz="1213"/>
            </a:lvl6pPr>
            <a:lvl7pPr>
              <a:defRPr sz="1213"/>
            </a:lvl7pPr>
            <a:lvl8pPr>
              <a:defRPr sz="1213"/>
            </a:lvl8pPr>
            <a:lvl9pPr>
              <a:defRPr sz="1213"/>
            </a:lvl9pPr>
          </a:lstStyle>
          <a:p>
            <a:pPr lvl="0"/>
            <a:r>
              <a:rPr lang="sv-SE"/>
              <a:t>Klicka på en ikon för att infoga innehåll</a:t>
            </a:r>
          </a:p>
        </p:txBody>
      </p:sp>
      <p:sp>
        <p:nvSpPr>
          <p:cNvPr id="14" name="Platshållare för text 2">
            <a:extLst>
              <a:ext uri="{FF2B5EF4-FFF2-40B4-BE49-F238E27FC236}">
                <a16:creationId xmlns:a16="http://schemas.microsoft.com/office/drawing/2014/main" id="{F2DA647D-DDF5-4570-9F2E-0535FAD82AEC}"/>
              </a:ext>
            </a:extLst>
          </p:cNvPr>
          <p:cNvSpPr>
            <a:spLocks noGrp="1"/>
          </p:cNvSpPr>
          <p:nvPr>
            <p:ph type="body" sz="quarter" idx="13"/>
          </p:nvPr>
        </p:nvSpPr>
        <p:spPr>
          <a:xfrm>
            <a:off x="754274" y="2066703"/>
            <a:ext cx="4747685" cy="3274565"/>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7" name="Rubrik 7">
            <a:extLst>
              <a:ext uri="{FF2B5EF4-FFF2-40B4-BE49-F238E27FC236}">
                <a16:creationId xmlns:a16="http://schemas.microsoft.com/office/drawing/2014/main" id="{A8C94F33-3648-4C31-AEF3-2EBA538581A4}"/>
              </a:ext>
            </a:extLst>
          </p:cNvPr>
          <p:cNvSpPr>
            <a:spLocks noGrp="1"/>
          </p:cNvSpPr>
          <p:nvPr>
            <p:ph type="title"/>
          </p:nvPr>
        </p:nvSpPr>
        <p:spPr>
          <a:xfrm>
            <a:off x="754274" y="744083"/>
            <a:ext cx="4747685" cy="1239266"/>
          </a:xfrm>
        </p:spPr>
        <p:txBody>
          <a:bodyPr/>
          <a:lstStyle>
            <a:lvl1pPr>
              <a:defRPr>
                <a:solidFill>
                  <a:schemeClr val="accent1"/>
                </a:solidFill>
              </a:defRPr>
            </a:lvl1pPr>
          </a:lstStyle>
          <a:p>
            <a:r>
              <a:rPr lang="sv-SE"/>
              <a:t>Klicka här för att ändra mall för rubrikformat</a:t>
            </a:r>
          </a:p>
        </p:txBody>
      </p:sp>
    </p:spTree>
    <p:extLst>
      <p:ext uri="{BB962C8B-B14F-4D97-AF65-F5344CB8AC3E}">
        <p14:creationId xmlns:p14="http://schemas.microsoft.com/office/powerpoint/2010/main" val="316433250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7E25708F-A6F2-4D28-886A-05F63F7F1F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3" r="88989" b="40999"/>
          <a:stretch/>
        </p:blipFill>
        <p:spPr>
          <a:xfrm>
            <a:off x="11527277" y="0"/>
            <a:ext cx="664723" cy="1452618"/>
          </a:xfrm>
          <a:prstGeom prst="rect">
            <a:avLst/>
          </a:prstGeom>
        </p:spPr>
      </p:pic>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fld id="{82AB491C-47DC-4E17-80D1-CDD4BAF30723}" type="datetime1">
              <a:rPr lang="sv-SE" smtClean="0"/>
              <a:t>2020-12-14</a:t>
            </a:fld>
            <a:endParaRPr lang="sv-SE"/>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754274" y="532186"/>
            <a:ext cx="10683452" cy="632634"/>
          </a:xfrm>
        </p:spPr>
        <p:txBody>
          <a:bodyPr/>
          <a:lstStyle>
            <a:lvl1pPr>
              <a:defRPr>
                <a:solidFill>
                  <a:schemeClr val="accent1"/>
                </a:solidFill>
              </a:defRPr>
            </a:lvl1pPr>
          </a:lstStyle>
          <a:p>
            <a:r>
              <a:rPr lang="sv-SE"/>
              <a:t>Klicka här för att ändra mall för rubrikformat</a:t>
            </a:r>
          </a:p>
        </p:txBody>
      </p:sp>
      <p:sp>
        <p:nvSpPr>
          <p:cNvPr id="15" name="Rektangel 14">
            <a:extLst>
              <a:ext uri="{FF2B5EF4-FFF2-40B4-BE49-F238E27FC236}">
                <a16:creationId xmlns:a16="http://schemas.microsoft.com/office/drawing/2014/main" id="{EB7B88AC-ED67-40FC-B207-9A82E4376643}"/>
              </a:ext>
            </a:extLst>
          </p:cNvPr>
          <p:cNvSpPr/>
          <p:nvPr userDrawn="1"/>
        </p:nvSpPr>
        <p:spPr>
          <a:xfrm>
            <a:off x="755386" y="1510666"/>
            <a:ext cx="10684563" cy="4804878"/>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92"/>
          </a:p>
        </p:txBody>
      </p:sp>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755386" y="1510666"/>
            <a:ext cx="10684563" cy="4804878"/>
          </a:xfrm>
          <a:noFill/>
        </p:spPr>
        <p:txBody>
          <a:bodyPr/>
          <a:lstStyle>
            <a:lvl1pPr>
              <a:buNone/>
              <a:defRPr sz="1940"/>
            </a:lvl1pPr>
            <a:lvl2pPr>
              <a:defRPr sz="1698"/>
            </a:lvl2pPr>
            <a:lvl3pPr>
              <a:defRPr sz="1455"/>
            </a:lvl3pPr>
            <a:lvl4pPr>
              <a:defRPr sz="1213"/>
            </a:lvl4pPr>
            <a:lvl5pPr>
              <a:defRPr sz="1213"/>
            </a:lvl5pPr>
            <a:lvl6pPr>
              <a:defRPr sz="1213"/>
            </a:lvl6pPr>
            <a:lvl7pPr>
              <a:defRPr sz="1213"/>
            </a:lvl7pPr>
            <a:lvl8pPr>
              <a:defRPr sz="1213"/>
            </a:lvl8pPr>
            <a:lvl9pPr>
              <a:defRPr sz="1213"/>
            </a:lvl9pPr>
          </a:lstStyle>
          <a:p>
            <a:pPr lvl="0"/>
            <a:r>
              <a:rPr lang="sv-SE"/>
              <a:t>Klicka på en ikon för att infoga innehåll</a:t>
            </a:r>
          </a:p>
        </p:txBody>
      </p:sp>
      <p:sp>
        <p:nvSpPr>
          <p:cNvPr id="11" name="Platshållare för text 6">
            <a:extLst>
              <a:ext uri="{FF2B5EF4-FFF2-40B4-BE49-F238E27FC236}">
                <a16:creationId xmlns:a16="http://schemas.microsoft.com/office/drawing/2014/main" id="{7C6CF22E-C600-40EB-BB5D-A71AE04A4CA3}"/>
              </a:ext>
            </a:extLst>
          </p:cNvPr>
          <p:cNvSpPr>
            <a:spLocks noGrp="1"/>
          </p:cNvSpPr>
          <p:nvPr>
            <p:ph type="body" sz="quarter" idx="14" hasCustomPrompt="1"/>
          </p:nvPr>
        </p:nvSpPr>
        <p:spPr>
          <a:xfrm>
            <a:off x="10697663" y="5330992"/>
            <a:ext cx="1205124" cy="1205040"/>
          </a:xfrm>
          <a:blipFill>
            <a:blip r:embed="rId3" cstate="print"/>
            <a:stretch>
              <a:fillRect/>
            </a:stretch>
          </a:blipFill>
        </p:spPr>
        <p:txBody>
          <a:bodyPr>
            <a:normAutofit/>
          </a:bodyPr>
          <a:lstStyle>
            <a:lvl1pPr>
              <a:buNone/>
              <a:defRPr sz="121"/>
            </a:lvl1pPr>
          </a:lstStyle>
          <a:p>
            <a:pPr lvl="0"/>
            <a:r>
              <a:rPr lang="sv-SE"/>
              <a:t> 4,42</a:t>
            </a:r>
          </a:p>
          <a:p>
            <a:pPr lvl="0"/>
            <a:endParaRPr lang="sv-SE"/>
          </a:p>
        </p:txBody>
      </p:sp>
    </p:spTree>
    <p:extLst>
      <p:ext uri="{BB962C8B-B14F-4D97-AF65-F5344CB8AC3E}">
        <p14:creationId xmlns:p14="http://schemas.microsoft.com/office/powerpoint/2010/main" val="3773154682"/>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B02854FE-EDD8-4818-A46F-40A61668FA7E}"/>
              </a:ext>
            </a:extLst>
          </p:cNvPr>
          <p:cNvSpPr>
            <a:spLocks noGrp="1"/>
          </p:cNvSpPr>
          <p:nvPr>
            <p:ph type="dt" sz="half" idx="10"/>
          </p:nvPr>
        </p:nvSpPr>
        <p:spPr/>
        <p:txBody>
          <a:bodyPr/>
          <a:lstStyle/>
          <a:p>
            <a:fld id="{9B53F66B-2BAD-41D5-8BD8-DC9CAAC7051D}" type="datetimeFigureOut">
              <a:rPr lang="sv-SE" smtClean="0"/>
              <a:t>2020-12-14</a:t>
            </a:fld>
            <a:endParaRPr lang="sv-SE"/>
          </a:p>
        </p:txBody>
      </p:sp>
      <p:sp>
        <p:nvSpPr>
          <p:cNvPr id="3" name="Platshållare för sidfot 2">
            <a:extLst>
              <a:ext uri="{FF2B5EF4-FFF2-40B4-BE49-F238E27FC236}">
                <a16:creationId xmlns:a16="http://schemas.microsoft.com/office/drawing/2014/main" id="{92706B29-DDBA-4573-B550-77E9868F3471}"/>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FD503139-26A4-4D6A-A343-5E7DD15354FD}"/>
              </a:ext>
            </a:extLst>
          </p:cNvPr>
          <p:cNvSpPr>
            <a:spLocks noGrp="1"/>
          </p:cNvSpPr>
          <p:nvPr>
            <p:ph type="sldNum" sz="quarter" idx="12"/>
          </p:nvPr>
        </p:nvSpPr>
        <p:spPr/>
        <p:txBody>
          <a:bodyPr/>
          <a:lstStyle/>
          <a:p>
            <a:fld id="{BEB7BA27-B4A6-472C-B712-46D392936A61}" type="slidenum">
              <a:rPr lang="sv-SE" smtClean="0"/>
              <a:t>‹#›</a:t>
            </a:fld>
            <a:endParaRPr lang="sv-SE"/>
          </a:p>
        </p:txBody>
      </p:sp>
    </p:spTree>
    <p:extLst>
      <p:ext uri="{BB962C8B-B14F-4D97-AF65-F5344CB8AC3E}">
        <p14:creationId xmlns:p14="http://schemas.microsoft.com/office/powerpoint/2010/main" val="2714287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117" name="Bildobjekt 116">
            <a:extLst>
              <a:ext uri="{FF2B5EF4-FFF2-40B4-BE49-F238E27FC236}">
                <a16:creationId xmlns:a16="http://schemas.microsoft.com/office/drawing/2014/main" id="{33477E7E-42C3-4788-A1BB-FDC82EC597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74" b="4216"/>
          <a:stretch/>
        </p:blipFill>
        <p:spPr>
          <a:xfrm>
            <a:off x="6558322" y="0"/>
            <a:ext cx="5633678" cy="6858000"/>
          </a:xfrm>
          <a:prstGeom prst="rect">
            <a:avLst/>
          </a:prstGeom>
        </p:spPr>
      </p:pic>
      <p:sp>
        <p:nvSpPr>
          <p:cNvPr id="118" name="object 38">
            <a:extLst>
              <a:ext uri="{FF2B5EF4-FFF2-40B4-BE49-F238E27FC236}">
                <a16:creationId xmlns:a16="http://schemas.microsoft.com/office/drawing/2014/main" id="{72F77CA4-0BCE-4432-8426-61300A583404}"/>
              </a:ext>
            </a:extLst>
          </p:cNvPr>
          <p:cNvSpPr/>
          <p:nvPr userDrawn="1"/>
        </p:nvSpPr>
        <p:spPr>
          <a:xfrm>
            <a:off x="317499" y="5331045"/>
            <a:ext cx="1205909" cy="1205818"/>
          </a:xfrm>
          <a:prstGeom prst="rect">
            <a:avLst/>
          </a:prstGeom>
          <a:blipFill>
            <a:blip r:embed="rId3" cstate="print"/>
            <a:stretch>
              <a:fillRect/>
            </a:stretch>
          </a:blipFill>
        </p:spPr>
        <p:txBody>
          <a:bodyPr wrap="square" lIns="0" tIns="0" rIns="0" bIns="0" rtlCol="0"/>
          <a:lstStyle/>
          <a:p>
            <a:endParaRPr sz="1092"/>
          </a:p>
        </p:txBody>
      </p:sp>
      <p:sp>
        <p:nvSpPr>
          <p:cNvPr id="119" name="Rubrik 1">
            <a:extLst>
              <a:ext uri="{FF2B5EF4-FFF2-40B4-BE49-F238E27FC236}">
                <a16:creationId xmlns:a16="http://schemas.microsoft.com/office/drawing/2014/main" id="{656A818D-9B35-4279-A10A-068A34BAA297}"/>
              </a:ext>
            </a:extLst>
          </p:cNvPr>
          <p:cNvSpPr>
            <a:spLocks noGrp="1"/>
          </p:cNvSpPr>
          <p:nvPr>
            <p:ph type="ctrTitle" hasCustomPrompt="1"/>
          </p:nvPr>
        </p:nvSpPr>
        <p:spPr>
          <a:xfrm>
            <a:off x="1524001" y="1442067"/>
            <a:ext cx="8268879" cy="2067797"/>
          </a:xfrm>
        </p:spPr>
        <p:txBody>
          <a:bodyPr anchor="b">
            <a:normAutofit/>
          </a:bodyPr>
          <a:lstStyle>
            <a:lvl1pPr algn="l">
              <a:lnSpc>
                <a:spcPct val="75000"/>
              </a:lnSpc>
              <a:defRPr sz="7216" spc="-243" baseline="0">
                <a:solidFill>
                  <a:schemeClr val="accent1"/>
                </a:solidFill>
              </a:defRPr>
            </a:lvl1pPr>
          </a:lstStyle>
          <a:p>
            <a:r>
              <a:rPr lang="sv-SE"/>
              <a:t>Rubrik på en eller två rader</a:t>
            </a:r>
          </a:p>
        </p:txBody>
      </p:sp>
      <p:sp>
        <p:nvSpPr>
          <p:cNvPr id="120" name="Underrubrik 2">
            <a:extLst>
              <a:ext uri="{FF2B5EF4-FFF2-40B4-BE49-F238E27FC236}">
                <a16:creationId xmlns:a16="http://schemas.microsoft.com/office/drawing/2014/main" id="{3DE99F72-0CDC-477B-85F2-1E356EF224FA}"/>
              </a:ext>
            </a:extLst>
          </p:cNvPr>
          <p:cNvSpPr>
            <a:spLocks noGrp="1"/>
          </p:cNvSpPr>
          <p:nvPr>
            <p:ph type="subTitle" idx="1" hasCustomPrompt="1"/>
          </p:nvPr>
        </p:nvSpPr>
        <p:spPr>
          <a:xfrm>
            <a:off x="1524001" y="3808060"/>
            <a:ext cx="8268879" cy="1459395"/>
          </a:xfrm>
        </p:spPr>
        <p:txBody>
          <a:bodyPr>
            <a:normAutofit/>
          </a:bodyPr>
          <a:lstStyle>
            <a:lvl1pPr marL="0" indent="0" algn="l">
              <a:spcAft>
                <a:spcPts val="0"/>
              </a:spcAft>
              <a:buNone/>
              <a:defRPr sz="2729" spc="-121" baseline="0"/>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sv-SE"/>
              <a:t>Underrubrik</a:t>
            </a:r>
          </a:p>
        </p:txBody>
      </p:sp>
    </p:spTree>
    <p:extLst>
      <p:ext uri="{BB962C8B-B14F-4D97-AF65-F5344CB8AC3E}">
        <p14:creationId xmlns:p14="http://schemas.microsoft.com/office/powerpoint/2010/main" val="1519710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4A2BB9E4-4D0C-429C-86B2-73D19EAEC8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9" b="40999"/>
          <a:stretch/>
        </p:blipFill>
        <p:spPr>
          <a:xfrm>
            <a:off x="11527277" y="0"/>
            <a:ext cx="664723" cy="1950352"/>
          </a:xfrm>
          <a:prstGeom prst="rect">
            <a:avLst/>
          </a:prstGeom>
        </p:spPr>
      </p:pic>
      <p:sp>
        <p:nvSpPr>
          <p:cNvPr id="17" name="Platshållare för text 10">
            <a:extLst>
              <a:ext uri="{FF2B5EF4-FFF2-40B4-BE49-F238E27FC236}">
                <a16:creationId xmlns:a16="http://schemas.microsoft.com/office/drawing/2014/main" id="{C9E204E3-63A1-4474-A22C-5B6EBCE2EED5}"/>
              </a:ext>
            </a:extLst>
          </p:cNvPr>
          <p:cNvSpPr>
            <a:spLocks noGrp="1"/>
          </p:cNvSpPr>
          <p:nvPr>
            <p:ph type="body" sz="quarter" idx="13"/>
          </p:nvPr>
        </p:nvSpPr>
        <p:spPr>
          <a:xfrm>
            <a:off x="754274" y="2061563"/>
            <a:ext cx="10683451" cy="3628218"/>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9A8E34-5052-4F38-988C-0D97C66154EB}"/>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307201E-B19A-4211-B823-348FBA9EC29E}"/>
              </a:ext>
            </a:extLst>
          </p:cNvPr>
          <p:cNvSpPr>
            <a:spLocks noGrp="1"/>
          </p:cNvSpPr>
          <p:nvPr>
            <p:ph type="dt" sz="half" idx="14"/>
          </p:nvPr>
        </p:nvSpPr>
        <p:spPr/>
        <p:txBody>
          <a:bodyPr/>
          <a:lstStyle/>
          <a:p>
            <a:fld id="{1A6EAE39-6481-43A9-859B-2A8B1FAEA6EF}" type="datetime1">
              <a:rPr lang="sv-SE" smtClean="0"/>
              <a:t>2020-12-14</a:t>
            </a:fld>
            <a:endParaRPr lang="en-US"/>
          </a:p>
        </p:txBody>
      </p:sp>
      <p:sp>
        <p:nvSpPr>
          <p:cNvPr id="4" name="Platshållare för sidfot 3">
            <a:extLst>
              <a:ext uri="{FF2B5EF4-FFF2-40B4-BE49-F238E27FC236}">
                <a16:creationId xmlns:a16="http://schemas.microsoft.com/office/drawing/2014/main" id="{30AA7B2E-985F-4673-A4FB-6FC32C2C34ED}"/>
              </a:ext>
            </a:extLst>
          </p:cNvPr>
          <p:cNvSpPr>
            <a:spLocks noGrp="1"/>
          </p:cNvSpPr>
          <p:nvPr>
            <p:ph type="ftr" sz="quarter" idx="15"/>
          </p:nvPr>
        </p:nvSpPr>
        <p:spPr/>
        <p:txBody>
          <a:bodyPr/>
          <a:lstStyle/>
          <a:p>
            <a:endParaRPr lang="sv-SE"/>
          </a:p>
        </p:txBody>
      </p:sp>
      <p:sp>
        <p:nvSpPr>
          <p:cNvPr id="5" name="Platshållare för bildnummer 4">
            <a:extLst>
              <a:ext uri="{FF2B5EF4-FFF2-40B4-BE49-F238E27FC236}">
                <a16:creationId xmlns:a16="http://schemas.microsoft.com/office/drawing/2014/main" id="{9B649E5A-1919-43B2-BBF2-01932005A467}"/>
              </a:ext>
            </a:extLst>
          </p:cNvPr>
          <p:cNvSpPr>
            <a:spLocks noGrp="1"/>
          </p:cNvSpPr>
          <p:nvPr>
            <p:ph type="sldNum" sz="quarter" idx="16"/>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635122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85" name="AutoShape 18">
            <a:extLst>
              <a:ext uri="{FF2B5EF4-FFF2-40B4-BE49-F238E27FC236}">
                <a16:creationId xmlns:a16="http://schemas.microsoft.com/office/drawing/2014/main" id="{3137100E-AD01-4413-A769-147ED2DBD7FF}"/>
              </a:ext>
            </a:extLst>
          </p:cNvPr>
          <p:cNvSpPr>
            <a:spLocks noChangeAspect="1" noChangeArrowheads="1" noTextEdit="1"/>
          </p:cNvSpPr>
          <p:nvPr userDrawn="1"/>
        </p:nvSpPr>
        <p:spPr bwMode="auto">
          <a:xfrm>
            <a:off x="0" y="0"/>
            <a:ext cx="736488" cy="516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sv-SE" sz="1092"/>
          </a:p>
        </p:txBody>
      </p:sp>
      <p:sp>
        <p:nvSpPr>
          <p:cNvPr id="86" name="AutoShape 18">
            <a:extLst>
              <a:ext uri="{FF2B5EF4-FFF2-40B4-BE49-F238E27FC236}">
                <a16:creationId xmlns:a16="http://schemas.microsoft.com/office/drawing/2014/main" id="{72A7E8A6-C02F-4DDB-893A-A2DE3452A3B3}"/>
              </a:ext>
            </a:extLst>
          </p:cNvPr>
          <p:cNvSpPr>
            <a:spLocks noChangeAspect="1" noChangeArrowheads="1" noTextEdit="1"/>
          </p:cNvSpPr>
          <p:nvPr userDrawn="1"/>
        </p:nvSpPr>
        <p:spPr bwMode="auto">
          <a:xfrm>
            <a:off x="92422" y="92416"/>
            <a:ext cx="736488" cy="516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sv-SE" sz="1092"/>
          </a:p>
        </p:txBody>
      </p:sp>
      <p:sp>
        <p:nvSpPr>
          <p:cNvPr id="87" name="AutoShape 18">
            <a:extLst>
              <a:ext uri="{FF2B5EF4-FFF2-40B4-BE49-F238E27FC236}">
                <a16:creationId xmlns:a16="http://schemas.microsoft.com/office/drawing/2014/main" id="{B680042A-CED3-424E-BC74-1F9AD53398B7}"/>
              </a:ext>
            </a:extLst>
          </p:cNvPr>
          <p:cNvSpPr>
            <a:spLocks noChangeAspect="1" noChangeArrowheads="1" noTextEdit="1"/>
          </p:cNvSpPr>
          <p:nvPr userDrawn="1"/>
        </p:nvSpPr>
        <p:spPr bwMode="auto">
          <a:xfrm>
            <a:off x="184844" y="184831"/>
            <a:ext cx="736488" cy="516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49" tIns="27725" rIns="55449" bIns="27725" numCol="1" anchor="t" anchorCtr="0" compatLnSpc="1">
            <a:prstTxWarp prst="textNoShape">
              <a:avLst/>
            </a:prstTxWarp>
          </a:bodyPr>
          <a:lstStyle/>
          <a:p>
            <a:endParaRPr lang="sv-SE" sz="1092"/>
          </a:p>
        </p:txBody>
      </p:sp>
      <p:sp>
        <p:nvSpPr>
          <p:cNvPr id="88" name="Platshållare för innehåll 2">
            <a:extLst>
              <a:ext uri="{FF2B5EF4-FFF2-40B4-BE49-F238E27FC236}">
                <a16:creationId xmlns:a16="http://schemas.microsoft.com/office/drawing/2014/main" id="{EDEB1E76-DA8C-4821-B2EB-EED0A44C494E}"/>
              </a:ext>
            </a:extLst>
          </p:cNvPr>
          <p:cNvSpPr>
            <a:spLocks noGrp="1"/>
          </p:cNvSpPr>
          <p:nvPr>
            <p:ph sz="half" idx="1"/>
          </p:nvPr>
        </p:nvSpPr>
        <p:spPr>
          <a:xfrm>
            <a:off x="754274" y="2065871"/>
            <a:ext cx="5238714" cy="3623852"/>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0" name="Bildobjekt 89">
            <a:extLst>
              <a:ext uri="{FF2B5EF4-FFF2-40B4-BE49-F238E27FC236}">
                <a16:creationId xmlns:a16="http://schemas.microsoft.com/office/drawing/2014/main" id="{52C1F324-DEFA-416F-B72F-6051C31AFF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221" t="51033" b="-60375"/>
          <a:stretch/>
        </p:blipFill>
        <p:spPr>
          <a:xfrm>
            <a:off x="0" y="3798663"/>
            <a:ext cx="751167" cy="3059337"/>
          </a:xfrm>
          <a:prstGeom prst="rect">
            <a:avLst/>
          </a:prstGeom>
        </p:spPr>
      </p:pic>
      <p:sp>
        <p:nvSpPr>
          <p:cNvPr id="2" name="Rubrik 1">
            <a:extLst>
              <a:ext uri="{FF2B5EF4-FFF2-40B4-BE49-F238E27FC236}">
                <a16:creationId xmlns:a16="http://schemas.microsoft.com/office/drawing/2014/main" id="{199169CA-2D7A-43B7-AB45-92143F3B1B07}"/>
              </a:ext>
            </a:extLst>
          </p:cNvPr>
          <p:cNvSpPr>
            <a:spLocks noGrp="1"/>
          </p:cNvSpPr>
          <p:nvPr>
            <p:ph type="title"/>
          </p:nvPr>
        </p:nvSpPr>
        <p:spPr/>
        <p:txBody>
          <a:bodyPr/>
          <a:lstStyle/>
          <a:p>
            <a:r>
              <a:rPr lang="sv-SE"/>
              <a:t>Klicka här för att ändra mall för rubrikformat</a:t>
            </a:r>
          </a:p>
        </p:txBody>
      </p:sp>
      <p:sp>
        <p:nvSpPr>
          <p:cNvPr id="12" name="Platshållare för innehåll 2">
            <a:extLst>
              <a:ext uri="{FF2B5EF4-FFF2-40B4-BE49-F238E27FC236}">
                <a16:creationId xmlns:a16="http://schemas.microsoft.com/office/drawing/2014/main" id="{C2266FDE-E7E1-4894-A463-420093AA5D7B}"/>
              </a:ext>
            </a:extLst>
          </p:cNvPr>
          <p:cNvSpPr>
            <a:spLocks noGrp="1"/>
          </p:cNvSpPr>
          <p:nvPr>
            <p:ph sz="half" idx="12"/>
          </p:nvPr>
        </p:nvSpPr>
        <p:spPr>
          <a:xfrm>
            <a:off x="6199014" y="2065872"/>
            <a:ext cx="5238714" cy="3623852"/>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AFD0371-4BC2-4B1E-AF08-C39AD685810B}"/>
              </a:ext>
            </a:extLst>
          </p:cNvPr>
          <p:cNvSpPr>
            <a:spLocks noGrp="1"/>
          </p:cNvSpPr>
          <p:nvPr>
            <p:ph type="dt" sz="half" idx="13"/>
          </p:nvPr>
        </p:nvSpPr>
        <p:spPr/>
        <p:txBody>
          <a:bodyPr/>
          <a:lstStyle/>
          <a:p>
            <a:fld id="{D3228635-2CA2-47CC-AB57-8CD0822FA714}" type="datetime1">
              <a:rPr lang="sv-SE" smtClean="0"/>
              <a:t>2020-12-14</a:t>
            </a:fld>
            <a:endParaRPr lang="en-US"/>
          </a:p>
        </p:txBody>
      </p:sp>
      <p:sp>
        <p:nvSpPr>
          <p:cNvPr id="8" name="Platshållare för sidfot 7">
            <a:extLst>
              <a:ext uri="{FF2B5EF4-FFF2-40B4-BE49-F238E27FC236}">
                <a16:creationId xmlns:a16="http://schemas.microsoft.com/office/drawing/2014/main" id="{9B503087-80B1-4939-BF99-75E89592FC50}"/>
              </a:ext>
            </a:extLst>
          </p:cNvPr>
          <p:cNvSpPr>
            <a:spLocks noGrp="1"/>
          </p:cNvSpPr>
          <p:nvPr>
            <p:ph type="ftr" sz="quarter" idx="14"/>
          </p:nvPr>
        </p:nvSpPr>
        <p:spPr/>
        <p:txBody>
          <a:bodyPr/>
          <a:lstStyle/>
          <a:p>
            <a:endParaRPr lang="sv-SE"/>
          </a:p>
        </p:txBody>
      </p:sp>
      <p:sp>
        <p:nvSpPr>
          <p:cNvPr id="9" name="Platshållare för bildnummer 8">
            <a:extLst>
              <a:ext uri="{FF2B5EF4-FFF2-40B4-BE49-F238E27FC236}">
                <a16:creationId xmlns:a16="http://schemas.microsoft.com/office/drawing/2014/main" id="{67DA98C4-0904-4159-B0D2-48927D0D4B23}"/>
              </a:ext>
            </a:extLst>
          </p:cNvPr>
          <p:cNvSpPr>
            <a:spLocks noGrp="1"/>
          </p:cNvSpPr>
          <p:nvPr>
            <p:ph type="sldNum" sz="quarter" idx="15"/>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4285098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slideLayout" Target="../slideLayouts/slideLayout15.xml"/><Relationship Id="rId7"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754274" y="2062714"/>
            <a:ext cx="10683452" cy="3630466"/>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Holder 4"/>
          <p:cNvSpPr>
            <a:spLocks noGrp="1"/>
          </p:cNvSpPr>
          <p:nvPr>
            <p:ph type="ftr" sz="quarter" idx="5"/>
          </p:nvPr>
        </p:nvSpPr>
        <p:spPr>
          <a:xfrm>
            <a:off x="1415380" y="290234"/>
            <a:ext cx="4672040" cy="113518"/>
          </a:xfrm>
          <a:prstGeom prst="rect">
            <a:avLst/>
          </a:prstGeom>
        </p:spPr>
        <p:txBody>
          <a:bodyPr wrap="square" lIns="0" tIns="0" rIns="0" bIns="0">
            <a:spAutoFit/>
          </a:bodyPr>
          <a:lstStyle>
            <a:lvl1pPr algn="l">
              <a:defRPr sz="728">
                <a:solidFill>
                  <a:schemeClr val="tx1">
                    <a:tint val="75000"/>
                  </a:schemeClr>
                </a:solidFill>
              </a:defRPr>
            </a:lvl1pPr>
          </a:lstStyle>
          <a:p>
            <a:endParaRPr lang="sv-SE"/>
          </a:p>
        </p:txBody>
      </p:sp>
      <p:sp>
        <p:nvSpPr>
          <p:cNvPr id="5" name="Holder 5"/>
          <p:cNvSpPr>
            <a:spLocks noGrp="1"/>
          </p:cNvSpPr>
          <p:nvPr>
            <p:ph type="dt" sz="half" idx="6"/>
          </p:nvPr>
        </p:nvSpPr>
        <p:spPr>
          <a:xfrm>
            <a:off x="829919" y="290234"/>
            <a:ext cx="480303" cy="113518"/>
          </a:xfrm>
          <a:prstGeom prst="rect">
            <a:avLst/>
          </a:prstGeom>
        </p:spPr>
        <p:txBody>
          <a:bodyPr wrap="square" lIns="0" tIns="0" rIns="0" bIns="0">
            <a:spAutoFit/>
          </a:bodyPr>
          <a:lstStyle>
            <a:lvl1pPr algn="l">
              <a:defRPr sz="728">
                <a:solidFill>
                  <a:schemeClr val="tx1">
                    <a:tint val="75000"/>
                  </a:schemeClr>
                </a:solidFill>
              </a:defRPr>
            </a:lvl1pPr>
          </a:lstStyle>
          <a:p>
            <a:fld id="{3CB3D5FD-A08D-49A7-8412-76F29BA46CE4}" type="datetime1">
              <a:rPr lang="sv-SE" smtClean="0"/>
              <a:t>2020-12-14</a:t>
            </a:fld>
            <a:endParaRPr lang="en-US"/>
          </a:p>
        </p:txBody>
      </p:sp>
      <p:sp>
        <p:nvSpPr>
          <p:cNvPr id="6" name="Holder 6"/>
          <p:cNvSpPr>
            <a:spLocks noGrp="1"/>
          </p:cNvSpPr>
          <p:nvPr>
            <p:ph type="sldNum" sz="quarter" idx="7"/>
          </p:nvPr>
        </p:nvSpPr>
        <p:spPr>
          <a:xfrm>
            <a:off x="506442" y="290234"/>
            <a:ext cx="218320" cy="113518"/>
          </a:xfrm>
          <a:prstGeom prst="rect">
            <a:avLst/>
          </a:prstGeom>
        </p:spPr>
        <p:txBody>
          <a:bodyPr wrap="square" lIns="0" tIns="0" rIns="0" bIns="0">
            <a:spAutoFit/>
          </a:bodyPr>
          <a:lstStyle>
            <a:lvl1pPr algn="r">
              <a:defRPr sz="728">
                <a:solidFill>
                  <a:schemeClr val="tx1">
                    <a:tint val="75000"/>
                  </a:schemeClr>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754274" y="744083"/>
            <a:ext cx="10683452" cy="1239266"/>
          </a:xfrm>
          <a:prstGeom prst="rect">
            <a:avLst/>
          </a:prstGeom>
        </p:spPr>
        <p:txBody>
          <a:bodyPr vert="horz" lIns="0" tIns="0" rIns="0" bIns="72000" rtlCol="0" anchor="b" anchorCtr="0">
            <a:normAutofit/>
          </a:bodyPr>
          <a:lstStyle/>
          <a:p>
            <a:r>
              <a:rPr lang="sv-SE"/>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1081557" y="5778097"/>
            <a:ext cx="789766" cy="758778"/>
          </a:xfrm>
          <a:prstGeom prst="rect">
            <a:avLst/>
          </a:prstGeom>
          <a:blipFill>
            <a:blip r:embed="rId8" cstate="print"/>
            <a:stretch>
              <a:fillRect/>
            </a:stretch>
          </a:blipFill>
        </p:spPr>
        <p:txBody>
          <a:bodyPr wrap="square" lIns="0" tIns="0" rIns="0" bIns="0" rtlCol="0"/>
          <a:lstStyle/>
          <a:p>
            <a:endParaRPr sz="1092"/>
          </a:p>
        </p:txBody>
      </p:sp>
    </p:spTree>
    <p:extLst>
      <p:ext uri="{BB962C8B-B14F-4D97-AF65-F5344CB8AC3E}">
        <p14:creationId xmlns:p14="http://schemas.microsoft.com/office/powerpoint/2010/main" val="3896670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18" r:id="rId6"/>
  </p:sldLayoutIdLst>
  <p:hf hdr="0" ftr="0"/>
  <p:txStyles>
    <p:titleStyle>
      <a:lvl1pPr>
        <a:lnSpc>
          <a:spcPct val="85000"/>
        </a:lnSpc>
        <a:defRPr sz="3911" b="1" spc="-170" baseline="0">
          <a:solidFill>
            <a:schemeClr val="accent1"/>
          </a:solidFill>
          <a:latin typeface="+mj-lt"/>
          <a:ea typeface="+mj-ea"/>
          <a:cs typeface="+mj-cs"/>
        </a:defRPr>
      </a:lvl1pPr>
    </p:titleStyle>
    <p:bodyStyle>
      <a:lvl1pPr marL="209572" indent="-209572">
        <a:lnSpc>
          <a:spcPct val="84000"/>
        </a:lnSpc>
        <a:spcAft>
          <a:spcPts val="1395"/>
        </a:spcAft>
        <a:buSzPct val="100000"/>
        <a:buFontTx/>
        <a:buBlip>
          <a:blip r:embed="rId9"/>
        </a:buBlip>
        <a:tabLst/>
        <a:defRPr sz="2577" spc="-67" baseline="0">
          <a:latin typeface="+mn-lt"/>
          <a:ea typeface="+mn-ea"/>
          <a:cs typeface="+mn-cs"/>
        </a:defRPr>
      </a:lvl1pPr>
      <a:lvl2pPr marL="458438" indent="-196474">
        <a:lnSpc>
          <a:spcPct val="84000"/>
        </a:lnSpc>
        <a:spcAft>
          <a:spcPts val="1455"/>
        </a:spcAft>
        <a:buFontTx/>
        <a:buBlip>
          <a:blip r:embed="rId9"/>
        </a:buBlip>
        <a:defRPr sz="2335" spc="-67" baseline="0">
          <a:latin typeface="+mn-lt"/>
          <a:ea typeface="+mn-ea"/>
          <a:cs typeface="+mn-cs"/>
        </a:defRPr>
      </a:lvl2pPr>
      <a:lvl3pPr marL="676742" indent="-174643">
        <a:lnSpc>
          <a:spcPct val="84000"/>
        </a:lnSpc>
        <a:spcAft>
          <a:spcPts val="1516"/>
        </a:spcAft>
        <a:buFontTx/>
        <a:buBlip>
          <a:blip r:embed="rId9"/>
        </a:buBlip>
        <a:defRPr sz="2062" spc="-67" baseline="0">
          <a:latin typeface="+mn-lt"/>
          <a:ea typeface="+mn-ea"/>
          <a:cs typeface="+mn-cs"/>
        </a:defRPr>
      </a:lvl3pPr>
      <a:lvl4pPr marL="884131" indent="-157179">
        <a:lnSpc>
          <a:spcPct val="84000"/>
        </a:lnSpc>
        <a:spcAft>
          <a:spcPts val="1577"/>
        </a:spcAft>
        <a:buFontTx/>
        <a:buBlip>
          <a:blip r:embed="rId9"/>
        </a:buBlip>
        <a:defRPr sz="1819" spc="-67" baseline="0">
          <a:latin typeface="+mn-lt"/>
          <a:ea typeface="+mn-ea"/>
          <a:cs typeface="+mn-cs"/>
        </a:defRPr>
      </a:lvl4pPr>
      <a:lvl5pPr marL="1069690" indent="-152813">
        <a:lnSpc>
          <a:spcPct val="86000"/>
        </a:lnSpc>
        <a:spcAft>
          <a:spcPts val="910"/>
        </a:spcAft>
        <a:buFontTx/>
        <a:buBlip>
          <a:blip r:embed="rId9"/>
        </a:buBlip>
        <a:defRPr sz="1698" spc="-67" baseline="0">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754274" y="2062714"/>
            <a:ext cx="10683452" cy="3630466"/>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Holder 4"/>
          <p:cNvSpPr>
            <a:spLocks noGrp="1"/>
          </p:cNvSpPr>
          <p:nvPr>
            <p:ph type="ftr" sz="quarter" idx="5"/>
          </p:nvPr>
        </p:nvSpPr>
        <p:spPr>
          <a:xfrm>
            <a:off x="1415380" y="290234"/>
            <a:ext cx="4672040" cy="113518"/>
          </a:xfrm>
          <a:prstGeom prst="rect">
            <a:avLst/>
          </a:prstGeom>
        </p:spPr>
        <p:txBody>
          <a:bodyPr wrap="square" lIns="0" tIns="0" rIns="0" bIns="0">
            <a:spAutoFit/>
          </a:bodyPr>
          <a:lstStyle>
            <a:lvl1pPr algn="l">
              <a:defRPr sz="728">
                <a:solidFill>
                  <a:schemeClr val="tx1">
                    <a:tint val="75000"/>
                  </a:schemeClr>
                </a:solidFill>
              </a:defRPr>
            </a:lvl1pPr>
          </a:lstStyle>
          <a:p>
            <a:endParaRPr lang="sv-SE"/>
          </a:p>
        </p:txBody>
      </p:sp>
      <p:sp>
        <p:nvSpPr>
          <p:cNvPr id="5" name="Holder 5"/>
          <p:cNvSpPr>
            <a:spLocks noGrp="1"/>
          </p:cNvSpPr>
          <p:nvPr>
            <p:ph type="dt" sz="half" idx="6"/>
          </p:nvPr>
        </p:nvSpPr>
        <p:spPr>
          <a:xfrm>
            <a:off x="829919" y="290234"/>
            <a:ext cx="480303" cy="113518"/>
          </a:xfrm>
          <a:prstGeom prst="rect">
            <a:avLst/>
          </a:prstGeom>
        </p:spPr>
        <p:txBody>
          <a:bodyPr wrap="square" lIns="0" tIns="0" rIns="0" bIns="0">
            <a:spAutoFit/>
          </a:bodyPr>
          <a:lstStyle>
            <a:lvl1pPr algn="l">
              <a:defRPr sz="728">
                <a:solidFill>
                  <a:schemeClr val="tx1">
                    <a:tint val="75000"/>
                  </a:schemeClr>
                </a:solidFill>
              </a:defRPr>
            </a:lvl1pPr>
          </a:lstStyle>
          <a:p>
            <a:fld id="{61BF153A-D65E-4E8E-A728-A310B76B453B}" type="datetime1">
              <a:rPr lang="sv-SE" smtClean="0"/>
              <a:t>2020-12-14</a:t>
            </a:fld>
            <a:endParaRPr lang="en-US"/>
          </a:p>
        </p:txBody>
      </p:sp>
      <p:sp>
        <p:nvSpPr>
          <p:cNvPr id="6" name="Holder 6"/>
          <p:cNvSpPr>
            <a:spLocks noGrp="1"/>
          </p:cNvSpPr>
          <p:nvPr>
            <p:ph type="sldNum" sz="quarter" idx="7"/>
          </p:nvPr>
        </p:nvSpPr>
        <p:spPr>
          <a:xfrm>
            <a:off x="506442" y="290234"/>
            <a:ext cx="218320" cy="113518"/>
          </a:xfrm>
          <a:prstGeom prst="rect">
            <a:avLst/>
          </a:prstGeom>
        </p:spPr>
        <p:txBody>
          <a:bodyPr wrap="square" lIns="0" tIns="0" rIns="0" bIns="0">
            <a:spAutoFit/>
          </a:bodyPr>
          <a:lstStyle>
            <a:lvl1pPr algn="r">
              <a:defRPr sz="728">
                <a:solidFill>
                  <a:schemeClr val="tx1">
                    <a:tint val="75000"/>
                  </a:schemeClr>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754274" y="744083"/>
            <a:ext cx="10683452" cy="1239266"/>
          </a:xfrm>
          <a:prstGeom prst="rect">
            <a:avLst/>
          </a:prstGeom>
        </p:spPr>
        <p:txBody>
          <a:bodyPr vert="horz" lIns="0" tIns="0" rIns="0" bIns="72000" rtlCol="0" anchor="b" anchorCtr="0">
            <a:normAutofit/>
          </a:bodyPr>
          <a:lstStyle/>
          <a:p>
            <a:r>
              <a:rPr lang="sv-SE"/>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1081557" y="5778097"/>
            <a:ext cx="789766" cy="758778"/>
          </a:xfrm>
          <a:prstGeom prst="rect">
            <a:avLst/>
          </a:prstGeom>
          <a:blipFill>
            <a:blip r:embed="rId8" cstate="print"/>
            <a:stretch>
              <a:fillRect/>
            </a:stretch>
          </a:blipFill>
        </p:spPr>
        <p:txBody>
          <a:bodyPr wrap="square" lIns="0" tIns="0" rIns="0" bIns="0" rtlCol="0"/>
          <a:lstStyle/>
          <a:p>
            <a:endParaRPr sz="1092"/>
          </a:p>
        </p:txBody>
      </p:sp>
    </p:spTree>
    <p:extLst>
      <p:ext uri="{BB962C8B-B14F-4D97-AF65-F5344CB8AC3E}">
        <p14:creationId xmlns:p14="http://schemas.microsoft.com/office/powerpoint/2010/main" val="71705812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hf sldNum="0" hdr="0" ftr="0"/>
  <p:txStyles>
    <p:titleStyle>
      <a:lvl1pPr>
        <a:lnSpc>
          <a:spcPct val="85000"/>
        </a:lnSpc>
        <a:defRPr sz="3911" b="1" spc="-170" baseline="0">
          <a:solidFill>
            <a:schemeClr val="accent1"/>
          </a:solidFill>
          <a:latin typeface="+mj-lt"/>
          <a:ea typeface="+mj-ea"/>
          <a:cs typeface="+mj-cs"/>
        </a:defRPr>
      </a:lvl1pPr>
    </p:titleStyle>
    <p:bodyStyle>
      <a:lvl1pPr marL="209572" indent="-209572">
        <a:lnSpc>
          <a:spcPct val="84000"/>
        </a:lnSpc>
        <a:spcAft>
          <a:spcPts val="1395"/>
        </a:spcAft>
        <a:buSzPct val="100000"/>
        <a:buFontTx/>
        <a:buBlip>
          <a:blip r:embed="rId9"/>
        </a:buBlip>
        <a:tabLst/>
        <a:defRPr sz="2577" spc="-67" baseline="0">
          <a:latin typeface="+mn-lt"/>
          <a:ea typeface="+mn-ea"/>
          <a:cs typeface="+mn-cs"/>
        </a:defRPr>
      </a:lvl1pPr>
      <a:lvl2pPr marL="458438" indent="-196474">
        <a:lnSpc>
          <a:spcPct val="84000"/>
        </a:lnSpc>
        <a:spcAft>
          <a:spcPts val="1455"/>
        </a:spcAft>
        <a:buFontTx/>
        <a:buBlip>
          <a:blip r:embed="rId9"/>
        </a:buBlip>
        <a:defRPr sz="2335" spc="-67" baseline="0">
          <a:latin typeface="+mn-lt"/>
          <a:ea typeface="+mn-ea"/>
          <a:cs typeface="+mn-cs"/>
        </a:defRPr>
      </a:lvl2pPr>
      <a:lvl3pPr marL="676742" indent="-174643">
        <a:lnSpc>
          <a:spcPct val="84000"/>
        </a:lnSpc>
        <a:spcAft>
          <a:spcPts val="1516"/>
        </a:spcAft>
        <a:buFontTx/>
        <a:buBlip>
          <a:blip r:embed="rId9"/>
        </a:buBlip>
        <a:defRPr sz="2062" spc="-67" baseline="0">
          <a:latin typeface="+mn-lt"/>
          <a:ea typeface="+mn-ea"/>
          <a:cs typeface="+mn-cs"/>
        </a:defRPr>
      </a:lvl3pPr>
      <a:lvl4pPr marL="884131" indent="-157179">
        <a:lnSpc>
          <a:spcPct val="84000"/>
        </a:lnSpc>
        <a:spcAft>
          <a:spcPts val="1577"/>
        </a:spcAft>
        <a:buFontTx/>
        <a:buBlip>
          <a:blip r:embed="rId9"/>
        </a:buBlip>
        <a:defRPr sz="1819" spc="-67" baseline="0">
          <a:latin typeface="+mn-lt"/>
          <a:ea typeface="+mn-ea"/>
          <a:cs typeface="+mn-cs"/>
        </a:defRPr>
      </a:lvl4pPr>
      <a:lvl5pPr marL="1069690" indent="-152813">
        <a:lnSpc>
          <a:spcPct val="86000"/>
        </a:lnSpc>
        <a:spcAft>
          <a:spcPts val="910"/>
        </a:spcAft>
        <a:buFontTx/>
        <a:buBlip>
          <a:blip r:embed="rId9"/>
        </a:buBlip>
        <a:defRPr sz="1698" spc="-67" baseline="0">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415380" y="290234"/>
            <a:ext cx="4672040" cy="107722"/>
          </a:xfrm>
          <a:prstGeom prst="rect">
            <a:avLst/>
          </a:prstGeom>
        </p:spPr>
        <p:txBody>
          <a:bodyPr wrap="square" lIns="0" tIns="0" rIns="0" bIns="0">
            <a:spAutoFit/>
          </a:bodyPr>
          <a:lstStyle>
            <a:lvl1pPr algn="l">
              <a:defRPr sz="700">
                <a:solidFill>
                  <a:schemeClr val="tx1">
                    <a:tint val="75000"/>
                  </a:schemeClr>
                </a:solidFill>
              </a:defRPr>
            </a:lvl1pPr>
          </a:lstStyle>
          <a:p>
            <a:endParaRPr lang="sv-SE"/>
          </a:p>
        </p:txBody>
      </p:sp>
      <p:sp>
        <p:nvSpPr>
          <p:cNvPr id="5" name="Holder 5"/>
          <p:cNvSpPr>
            <a:spLocks noGrp="1"/>
          </p:cNvSpPr>
          <p:nvPr>
            <p:ph type="dt" sz="half" idx="6"/>
          </p:nvPr>
        </p:nvSpPr>
        <p:spPr>
          <a:xfrm>
            <a:off x="829919" y="290234"/>
            <a:ext cx="480303" cy="107722"/>
          </a:xfrm>
          <a:prstGeom prst="rect">
            <a:avLst/>
          </a:prstGeom>
        </p:spPr>
        <p:txBody>
          <a:bodyPr wrap="square" lIns="0" tIns="0" rIns="0" bIns="0">
            <a:spAutoFit/>
          </a:bodyPr>
          <a:lstStyle>
            <a:lvl1pPr algn="l">
              <a:defRPr sz="700">
                <a:solidFill>
                  <a:schemeClr val="tx1">
                    <a:tint val="75000"/>
                  </a:schemeClr>
                </a:solidFill>
              </a:defRPr>
            </a:lvl1pPr>
          </a:lstStyle>
          <a:p>
            <a:fld id="{0D5C8A90-D85D-4561-9F0D-D91F6DA549C8}" type="datetime1">
              <a:rPr lang="sv-SE" smtClean="0"/>
              <a:t>2020-12-14</a:t>
            </a:fld>
            <a:endParaRPr lang="en-US"/>
          </a:p>
        </p:txBody>
      </p:sp>
      <p:sp>
        <p:nvSpPr>
          <p:cNvPr id="6" name="Holder 6"/>
          <p:cNvSpPr>
            <a:spLocks noGrp="1"/>
          </p:cNvSpPr>
          <p:nvPr>
            <p:ph type="sldNum" sz="quarter" idx="7"/>
          </p:nvPr>
        </p:nvSpPr>
        <p:spPr>
          <a:xfrm>
            <a:off x="506442" y="290234"/>
            <a:ext cx="218320" cy="107722"/>
          </a:xfrm>
          <a:prstGeom prst="rect">
            <a:avLst/>
          </a:prstGeom>
        </p:spPr>
        <p:txBody>
          <a:bodyPr wrap="square" lIns="0" tIns="0" rIns="0" bIns="0">
            <a:spAutoFit/>
          </a:bodyPr>
          <a:lstStyle>
            <a:lvl1pPr algn="r">
              <a:defRPr sz="700">
                <a:solidFill>
                  <a:schemeClr val="tx1">
                    <a:tint val="75000"/>
                  </a:schemeClr>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754274" y="744083"/>
            <a:ext cx="10683452" cy="1239266"/>
          </a:xfrm>
          <a:prstGeom prst="rect">
            <a:avLst/>
          </a:prstGeom>
        </p:spPr>
        <p:txBody>
          <a:bodyPr vert="horz" lIns="0" tIns="0" rIns="0" bIns="72000" rtlCol="0" anchor="b" anchorCtr="0">
            <a:normAutofit/>
          </a:bodyPr>
          <a:lstStyle/>
          <a:p>
            <a:r>
              <a:rPr lang="sv-SE"/>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1081557" y="5778097"/>
            <a:ext cx="789766" cy="758778"/>
          </a:xfrm>
          <a:prstGeom prst="rect">
            <a:avLst/>
          </a:prstGeom>
          <a:blipFill>
            <a:blip r:embed="rId7" cstate="print"/>
            <a:stretch>
              <a:fillRect/>
            </a:stretch>
          </a:blipFill>
        </p:spPr>
        <p:txBody>
          <a:bodyPr wrap="square" lIns="0" tIns="0" rIns="0" bIns="0" rtlCol="0"/>
          <a:lstStyle/>
          <a:p>
            <a:endParaRPr/>
          </a:p>
        </p:txBody>
      </p:sp>
      <p:sp>
        <p:nvSpPr>
          <p:cNvPr id="2" name="Platshållare för text 1">
            <a:extLst>
              <a:ext uri="{FF2B5EF4-FFF2-40B4-BE49-F238E27FC236}">
                <a16:creationId xmlns:a16="http://schemas.microsoft.com/office/drawing/2014/main" id="{A5BA178A-7D73-4B39-A47A-E9668CC0BE49}"/>
              </a:ext>
            </a:extLst>
          </p:cNvPr>
          <p:cNvSpPr>
            <a:spLocks noGrp="1"/>
          </p:cNvSpPr>
          <p:nvPr>
            <p:ph type="body" idx="1"/>
          </p:nvPr>
        </p:nvSpPr>
        <p:spPr>
          <a:xfrm>
            <a:off x="754274" y="2062976"/>
            <a:ext cx="10684563" cy="3630401"/>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78783608"/>
      </p:ext>
    </p:extLst>
  </p:cSld>
  <p:clrMap bg1="lt1" tx1="dk1" bg2="lt2" tx2="dk2" accent1="accent1" accent2="accent2" accent3="accent3" accent4="accent4" accent5="accent5" accent6="accent6" hlink="hlink" folHlink="folHlink"/>
  <p:sldLayoutIdLst>
    <p:sldLayoutId id="2147483704" r:id="rId1"/>
    <p:sldLayoutId id="2147483707" r:id="rId2"/>
    <p:sldLayoutId id="2147483710" r:id="rId3"/>
    <p:sldLayoutId id="2147483713" r:id="rId4"/>
    <p:sldLayoutId id="2147483716" r:id="rId5"/>
  </p:sldLayoutIdLst>
  <p:hf hdr="0" ftr="0"/>
  <p:txStyles>
    <p:titleStyle>
      <a:lvl1pPr>
        <a:lnSpc>
          <a:spcPct val="85000"/>
        </a:lnSpc>
        <a:defRPr sz="3900" b="1" spc="-170" baseline="0">
          <a:solidFill>
            <a:schemeClr val="accent1"/>
          </a:solidFill>
          <a:latin typeface="+mj-lt"/>
          <a:ea typeface="+mj-ea"/>
          <a:cs typeface="+mj-cs"/>
        </a:defRPr>
      </a:lvl1pPr>
    </p:titleStyle>
    <p:bodyStyle>
      <a:lvl1pPr marL="209572" indent="-209572">
        <a:lnSpc>
          <a:spcPct val="84000"/>
        </a:lnSpc>
        <a:spcAft>
          <a:spcPts val="1395"/>
        </a:spcAft>
        <a:buSzPct val="100000"/>
        <a:buFontTx/>
        <a:buBlip>
          <a:blip r:embed="rId8"/>
        </a:buBlip>
        <a:tabLst/>
        <a:defRPr lang="sv-SE" sz="2600" spc="-67" baseline="0" dirty="0" smtClean="0">
          <a:latin typeface="+mn-lt"/>
          <a:ea typeface="+mn-ea"/>
          <a:cs typeface="+mn-cs"/>
        </a:defRPr>
      </a:lvl1pPr>
      <a:lvl2pPr marL="458438" indent="-196474">
        <a:lnSpc>
          <a:spcPct val="84000"/>
        </a:lnSpc>
        <a:spcAft>
          <a:spcPts val="1455"/>
        </a:spcAft>
        <a:buFontTx/>
        <a:buBlip>
          <a:blip r:embed="rId8"/>
        </a:buBlip>
        <a:defRPr lang="sv-SE" sz="2300" spc="-67" baseline="0" dirty="0" smtClean="0">
          <a:latin typeface="+mn-lt"/>
          <a:ea typeface="+mn-ea"/>
          <a:cs typeface="+mn-cs"/>
        </a:defRPr>
      </a:lvl2pPr>
      <a:lvl3pPr marL="676742" indent="-174643">
        <a:lnSpc>
          <a:spcPct val="84000"/>
        </a:lnSpc>
        <a:spcAft>
          <a:spcPts val="1516"/>
        </a:spcAft>
        <a:buFontTx/>
        <a:buBlip>
          <a:blip r:embed="rId8"/>
        </a:buBlip>
        <a:defRPr lang="sv-SE" sz="2100" spc="-67" baseline="0" dirty="0" smtClean="0">
          <a:latin typeface="+mn-lt"/>
          <a:ea typeface="+mn-ea"/>
          <a:cs typeface="+mn-cs"/>
        </a:defRPr>
      </a:lvl3pPr>
      <a:lvl4pPr marL="884131" indent="-157179">
        <a:lnSpc>
          <a:spcPct val="84000"/>
        </a:lnSpc>
        <a:spcAft>
          <a:spcPts val="1577"/>
        </a:spcAft>
        <a:buFontTx/>
        <a:buBlip>
          <a:blip r:embed="rId8"/>
        </a:buBlip>
        <a:defRPr lang="sv-SE" sz="1800" spc="-67" baseline="0" dirty="0" smtClean="0">
          <a:latin typeface="+mn-lt"/>
          <a:ea typeface="+mn-ea"/>
          <a:cs typeface="+mn-cs"/>
        </a:defRPr>
      </a:lvl4pPr>
      <a:lvl5pPr marL="1069690" indent="-152813">
        <a:lnSpc>
          <a:spcPct val="86000"/>
        </a:lnSpc>
        <a:spcAft>
          <a:spcPts val="910"/>
        </a:spcAft>
        <a:buFontTx/>
        <a:buBlip>
          <a:blip r:embed="rId8"/>
        </a:buBlip>
        <a:defRPr lang="sv-SE" sz="1700" spc="-67" baseline="0" dirty="0" smtClean="0">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1.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slideLayout" Target="../slideLayouts/slideLayout2.xml"/><Relationship Id="rId7" Type="http://schemas.openxmlformats.org/officeDocument/2006/relationships/image" Target="../media/image5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4.svg"/><Relationship Id="rId11" Type="http://schemas.openxmlformats.org/officeDocument/2006/relationships/image" Target="../media/image11.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notesSlide" Target="../notesSlides/notesSlide11.xml"/><Relationship Id="rId9"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18" Type="http://schemas.openxmlformats.org/officeDocument/2006/relationships/image" Target="../media/image70.svg"/><Relationship Id="rId3" Type="http://schemas.openxmlformats.org/officeDocument/2006/relationships/slideLayout" Target="../slideLayouts/slideLayout8.xml"/><Relationship Id="rId21" Type="http://schemas.openxmlformats.org/officeDocument/2006/relationships/image" Target="../media/image73.png"/><Relationship Id="rId7" Type="http://schemas.openxmlformats.org/officeDocument/2006/relationships/image" Target="../media/image60.svg"/><Relationship Id="rId12" Type="http://schemas.openxmlformats.org/officeDocument/2006/relationships/image" Target="../media/image64.svg"/><Relationship Id="rId17" Type="http://schemas.openxmlformats.org/officeDocument/2006/relationships/image" Target="../media/image69.png"/><Relationship Id="rId25" Type="http://schemas.openxmlformats.org/officeDocument/2006/relationships/image" Target="../media/image11.png"/><Relationship Id="rId2" Type="http://schemas.openxmlformats.org/officeDocument/2006/relationships/audio" Target="../media/media13.m4a"/><Relationship Id="rId16" Type="http://schemas.openxmlformats.org/officeDocument/2006/relationships/image" Target="../media/image68.svg"/><Relationship Id="rId20" Type="http://schemas.openxmlformats.org/officeDocument/2006/relationships/image" Target="../media/image72.svg"/><Relationship Id="rId1" Type="http://schemas.microsoft.com/office/2007/relationships/media" Target="../media/media13.m4a"/><Relationship Id="rId6" Type="http://schemas.openxmlformats.org/officeDocument/2006/relationships/image" Target="../media/image59.png"/><Relationship Id="rId11" Type="http://schemas.openxmlformats.org/officeDocument/2006/relationships/image" Target="../media/image63.png"/><Relationship Id="rId24" Type="http://schemas.openxmlformats.org/officeDocument/2006/relationships/image" Target="../media/image76.svg"/><Relationship Id="rId5" Type="http://schemas.openxmlformats.org/officeDocument/2006/relationships/slide" Target="slide8.xml"/><Relationship Id="rId15" Type="http://schemas.openxmlformats.org/officeDocument/2006/relationships/image" Target="../media/image67.png"/><Relationship Id="rId23" Type="http://schemas.openxmlformats.org/officeDocument/2006/relationships/image" Target="../media/image75.png"/><Relationship Id="rId10" Type="http://schemas.openxmlformats.org/officeDocument/2006/relationships/slide" Target="slide13.xml"/><Relationship Id="rId19" Type="http://schemas.openxmlformats.org/officeDocument/2006/relationships/image" Target="../media/image71.png"/><Relationship Id="rId4" Type="http://schemas.openxmlformats.org/officeDocument/2006/relationships/notesSlide" Target="../notesSlides/notesSlide12.xml"/><Relationship Id="rId9" Type="http://schemas.openxmlformats.org/officeDocument/2006/relationships/image" Target="../media/image62.svg"/><Relationship Id="rId14" Type="http://schemas.openxmlformats.org/officeDocument/2006/relationships/image" Target="../media/image66.svg"/><Relationship Id="rId22" Type="http://schemas.openxmlformats.org/officeDocument/2006/relationships/image" Target="../media/image74.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1.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61.png"/><Relationship Id="rId18" Type="http://schemas.openxmlformats.org/officeDocument/2006/relationships/image" Target="../media/image66.svg"/><Relationship Id="rId3" Type="http://schemas.openxmlformats.org/officeDocument/2006/relationships/slideLayout" Target="../slideLayouts/slideLayout8.xml"/><Relationship Id="rId21"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82.svg"/><Relationship Id="rId17" Type="http://schemas.openxmlformats.org/officeDocument/2006/relationships/image" Target="../media/image65.png"/><Relationship Id="rId2" Type="http://schemas.openxmlformats.org/officeDocument/2006/relationships/audio" Target="../media/media16.m4a"/><Relationship Id="rId16" Type="http://schemas.openxmlformats.org/officeDocument/2006/relationships/image" Target="../media/image84.svg"/><Relationship Id="rId20" Type="http://schemas.openxmlformats.org/officeDocument/2006/relationships/image" Target="../media/image68.svg"/><Relationship Id="rId1" Type="http://schemas.microsoft.com/office/2007/relationships/media" Target="../media/media16.m4a"/><Relationship Id="rId6" Type="http://schemas.openxmlformats.org/officeDocument/2006/relationships/image" Target="../media/image79.sv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3.png"/><Relationship Id="rId23" Type="http://schemas.openxmlformats.org/officeDocument/2006/relationships/image" Target="../media/image11.png"/><Relationship Id="rId10" Type="http://schemas.openxmlformats.org/officeDocument/2006/relationships/image" Target="../media/image81.svg"/><Relationship Id="rId19" Type="http://schemas.openxmlformats.org/officeDocument/2006/relationships/image" Target="../media/image67.png"/><Relationship Id="rId4" Type="http://schemas.openxmlformats.org/officeDocument/2006/relationships/notesSlide" Target="../notesSlides/notesSlide15.xml"/><Relationship Id="rId9" Type="http://schemas.openxmlformats.org/officeDocument/2006/relationships/image" Target="../media/image75.png"/><Relationship Id="rId14" Type="http://schemas.openxmlformats.org/officeDocument/2006/relationships/image" Target="../media/image62.svg"/><Relationship Id="rId22" Type="http://schemas.openxmlformats.org/officeDocument/2006/relationships/image" Target="../media/image70.svg"/></Relationships>
</file>

<file path=ppt/slides/_rels/slide17.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slideLayout" Target="../slideLayouts/slideLayout2.xml"/><Relationship Id="rId7" Type="http://schemas.openxmlformats.org/officeDocument/2006/relationships/image" Target="../media/image8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86.svg"/><Relationship Id="rId11" Type="http://schemas.openxmlformats.org/officeDocument/2006/relationships/image" Target="../media/image11.png"/><Relationship Id="rId5" Type="http://schemas.openxmlformats.org/officeDocument/2006/relationships/image" Target="../media/image85.png"/><Relationship Id="rId10" Type="http://schemas.openxmlformats.org/officeDocument/2006/relationships/image" Target="../media/image89.svg"/><Relationship Id="rId4" Type="http://schemas.openxmlformats.org/officeDocument/2006/relationships/notesSlide" Target="../notesSlides/notesSlide16.xml"/><Relationship Id="rId9"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18" Type="http://schemas.openxmlformats.org/officeDocument/2006/relationships/image" Target="../media/image72.svg"/><Relationship Id="rId3" Type="http://schemas.openxmlformats.org/officeDocument/2006/relationships/slideLayout" Target="../slideLayouts/slideLayout2.xml"/><Relationship Id="rId21" Type="http://schemas.openxmlformats.org/officeDocument/2006/relationships/image" Target="../media/image75.png"/><Relationship Id="rId7" Type="http://schemas.openxmlformats.org/officeDocument/2006/relationships/image" Target="../media/image61.png"/><Relationship Id="rId12" Type="http://schemas.openxmlformats.org/officeDocument/2006/relationships/image" Target="../media/image66.svg"/><Relationship Id="rId17" Type="http://schemas.openxmlformats.org/officeDocument/2006/relationships/image" Target="../media/image71.png"/><Relationship Id="rId2" Type="http://schemas.openxmlformats.org/officeDocument/2006/relationships/audio" Target="../media/media19.m4a"/><Relationship Id="rId16" Type="http://schemas.openxmlformats.org/officeDocument/2006/relationships/image" Target="../media/image70.svg"/><Relationship Id="rId20" Type="http://schemas.openxmlformats.org/officeDocument/2006/relationships/image" Target="../media/image74.svg"/><Relationship Id="rId1" Type="http://schemas.microsoft.com/office/2007/relationships/media" Target="../media/media19.m4a"/><Relationship Id="rId6" Type="http://schemas.openxmlformats.org/officeDocument/2006/relationships/image" Target="../media/image82.svg"/><Relationship Id="rId11" Type="http://schemas.openxmlformats.org/officeDocument/2006/relationships/image" Target="../media/image65.png"/><Relationship Id="rId5" Type="http://schemas.openxmlformats.org/officeDocument/2006/relationships/image" Target="../media/image77.png"/><Relationship Id="rId15" Type="http://schemas.openxmlformats.org/officeDocument/2006/relationships/image" Target="../media/image69.png"/><Relationship Id="rId23" Type="http://schemas.openxmlformats.org/officeDocument/2006/relationships/image" Target="../media/image11.png"/><Relationship Id="rId10" Type="http://schemas.openxmlformats.org/officeDocument/2006/relationships/image" Target="../media/image84.svg"/><Relationship Id="rId19" Type="http://schemas.openxmlformats.org/officeDocument/2006/relationships/image" Target="../media/image73.png"/><Relationship Id="rId4" Type="http://schemas.openxmlformats.org/officeDocument/2006/relationships/notesSlide" Target="../notesSlides/notesSlide18.xml"/><Relationship Id="rId9" Type="http://schemas.openxmlformats.org/officeDocument/2006/relationships/image" Target="../media/image83.png"/><Relationship Id="rId14" Type="http://schemas.openxmlformats.org/officeDocument/2006/relationships/image" Target="../media/image68.svg"/><Relationship Id="rId22" Type="http://schemas.openxmlformats.org/officeDocument/2006/relationships/image" Target="../media/image76.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18" Type="http://schemas.openxmlformats.org/officeDocument/2006/relationships/image" Target="../media/image72.svg"/><Relationship Id="rId3" Type="http://schemas.openxmlformats.org/officeDocument/2006/relationships/slideLayout" Target="../slideLayouts/slideLayout2.xml"/><Relationship Id="rId21" Type="http://schemas.openxmlformats.org/officeDocument/2006/relationships/image" Target="../media/image75.png"/><Relationship Id="rId7" Type="http://schemas.openxmlformats.org/officeDocument/2006/relationships/image" Target="../media/image61.png"/><Relationship Id="rId12" Type="http://schemas.openxmlformats.org/officeDocument/2006/relationships/image" Target="../media/image66.svg"/><Relationship Id="rId17" Type="http://schemas.openxmlformats.org/officeDocument/2006/relationships/image" Target="../media/image71.png"/><Relationship Id="rId2" Type="http://schemas.openxmlformats.org/officeDocument/2006/relationships/audio" Target="../media/media22.m4a"/><Relationship Id="rId16" Type="http://schemas.openxmlformats.org/officeDocument/2006/relationships/image" Target="../media/image70.svg"/><Relationship Id="rId20" Type="http://schemas.openxmlformats.org/officeDocument/2006/relationships/image" Target="../media/image74.svg"/><Relationship Id="rId1" Type="http://schemas.microsoft.com/office/2007/relationships/media" Target="../media/media22.m4a"/><Relationship Id="rId6" Type="http://schemas.openxmlformats.org/officeDocument/2006/relationships/image" Target="../media/image82.svg"/><Relationship Id="rId11" Type="http://schemas.openxmlformats.org/officeDocument/2006/relationships/image" Target="../media/image65.png"/><Relationship Id="rId5" Type="http://schemas.openxmlformats.org/officeDocument/2006/relationships/image" Target="../media/image77.png"/><Relationship Id="rId15" Type="http://schemas.openxmlformats.org/officeDocument/2006/relationships/image" Target="../media/image69.png"/><Relationship Id="rId23" Type="http://schemas.openxmlformats.org/officeDocument/2006/relationships/image" Target="../media/image11.png"/><Relationship Id="rId10" Type="http://schemas.openxmlformats.org/officeDocument/2006/relationships/image" Target="../media/image84.svg"/><Relationship Id="rId19" Type="http://schemas.openxmlformats.org/officeDocument/2006/relationships/image" Target="../media/image73.png"/><Relationship Id="rId4" Type="http://schemas.openxmlformats.org/officeDocument/2006/relationships/notesSlide" Target="../notesSlides/notesSlide21.xml"/><Relationship Id="rId9" Type="http://schemas.openxmlformats.org/officeDocument/2006/relationships/image" Target="../media/image83.png"/><Relationship Id="rId14" Type="http://schemas.openxmlformats.org/officeDocument/2006/relationships/image" Target="../media/image68.svg"/><Relationship Id="rId22" Type="http://schemas.openxmlformats.org/officeDocument/2006/relationships/image" Target="../media/image76.svg"/></Relationships>
</file>

<file path=ppt/slides/_rels/slide2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6.xml"/><Relationship Id="rId7" Type="http://schemas.openxmlformats.org/officeDocument/2006/relationships/image" Target="../media/image9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notesSlide" Target="../notesSlides/notesSlide22.xml"/><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slideLayout" Target="../slideLayouts/slideLayout6.xml"/><Relationship Id="rId7" Type="http://schemas.openxmlformats.org/officeDocument/2006/relationships/image" Target="../media/image95.sv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65.png"/><Relationship Id="rId5" Type="http://schemas.openxmlformats.org/officeDocument/2006/relationships/image" Target="../media/image94.png"/><Relationship Id="rId10" Type="http://schemas.openxmlformats.org/officeDocument/2006/relationships/image" Target="../media/image11.png"/><Relationship Id="rId4" Type="http://schemas.openxmlformats.org/officeDocument/2006/relationships/notesSlide" Target="../notesSlides/notesSlide23.xml"/><Relationship Id="rId9" Type="http://schemas.openxmlformats.org/officeDocument/2006/relationships/image" Target="../media/image96.png"/></Relationships>
</file>

<file path=ppt/slides/_rels/slide25.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slideLayout" Target="../slideLayouts/slideLayout3.xml"/><Relationship Id="rId7" Type="http://schemas.openxmlformats.org/officeDocument/2006/relationships/image" Target="../media/image67.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notesSlide" Target="../notesSlides/notesSlide24.xml"/><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1.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97.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1.pn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1.png"/><Relationship Id="rId4" Type="http://schemas.openxmlformats.org/officeDocument/2006/relationships/image" Target="../media/image101.png"/></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ags" Target="../tags/tag2.xml"/><Relationship Id="rId6" Type="http://schemas.openxmlformats.org/officeDocument/2006/relationships/image" Target="../media/image11.png"/><Relationship Id="rId5" Type="http://schemas.openxmlformats.org/officeDocument/2006/relationships/image" Target="../media/image102.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hyperlink" Target="mailto:therese.montelius@vasteras.se" TargetMode="Externa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mailto:sara.fredin@regionvastmanland.se" TargetMode="External"/><Relationship Id="rId5" Type="http://schemas.openxmlformats.org/officeDocument/2006/relationships/hyperlink" Target="mailto:malin.helander@regionvastmanland.se" TargetMode="External"/><Relationship Id="rId4"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chart" Target="../charts/chart1.xm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png"/><Relationship Id="rId5" Type="http://schemas.openxmlformats.org/officeDocument/2006/relationships/hyperlink" Target="https://skr.se/halsasjukvard/psykiskhalsa/grupperpsykiskhalsa/barnochungapsykiskhalsa.230.html"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30.svg"/><Relationship Id="rId26" Type="http://schemas.openxmlformats.org/officeDocument/2006/relationships/image" Target="../media/image38.svg"/><Relationship Id="rId39" Type="http://schemas.openxmlformats.org/officeDocument/2006/relationships/image" Target="../media/image11.png"/><Relationship Id="rId21" Type="http://schemas.openxmlformats.org/officeDocument/2006/relationships/image" Target="../media/image33.png"/><Relationship Id="rId34" Type="http://schemas.openxmlformats.org/officeDocument/2006/relationships/image" Target="../media/image46.svg"/><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38" Type="http://schemas.openxmlformats.org/officeDocument/2006/relationships/image" Target="../media/image50.svg"/><Relationship Id="rId2" Type="http://schemas.openxmlformats.org/officeDocument/2006/relationships/audio" Target="../media/media7.m4a"/><Relationship Id="rId16" Type="http://schemas.openxmlformats.org/officeDocument/2006/relationships/image" Target="../media/image28.svg"/><Relationship Id="rId20" Type="http://schemas.openxmlformats.org/officeDocument/2006/relationships/image" Target="../media/image32.svg"/><Relationship Id="rId29" Type="http://schemas.openxmlformats.org/officeDocument/2006/relationships/image" Target="../media/image41.png"/><Relationship Id="rId1" Type="http://schemas.microsoft.com/office/2007/relationships/media" Target="../media/media7.m4a"/><Relationship Id="rId6" Type="http://schemas.openxmlformats.org/officeDocument/2006/relationships/image" Target="../media/image18.svg"/><Relationship Id="rId11" Type="http://schemas.openxmlformats.org/officeDocument/2006/relationships/image" Target="../media/image23.png"/><Relationship Id="rId24" Type="http://schemas.openxmlformats.org/officeDocument/2006/relationships/image" Target="../media/image36.svg"/><Relationship Id="rId32" Type="http://schemas.openxmlformats.org/officeDocument/2006/relationships/image" Target="../media/image44.svg"/><Relationship Id="rId37" Type="http://schemas.openxmlformats.org/officeDocument/2006/relationships/image" Target="../media/image49.pn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28" Type="http://schemas.openxmlformats.org/officeDocument/2006/relationships/image" Target="../media/image40.svg"/><Relationship Id="rId36" Type="http://schemas.openxmlformats.org/officeDocument/2006/relationships/image" Target="../media/image48.svg"/><Relationship Id="rId10" Type="http://schemas.openxmlformats.org/officeDocument/2006/relationships/image" Target="../media/image22.svg"/><Relationship Id="rId19" Type="http://schemas.openxmlformats.org/officeDocument/2006/relationships/image" Target="../media/image31.png"/><Relationship Id="rId31" Type="http://schemas.openxmlformats.org/officeDocument/2006/relationships/image" Target="../media/image43.png"/><Relationship Id="rId4" Type="http://schemas.openxmlformats.org/officeDocument/2006/relationships/notesSlide" Target="../notesSlides/notesSlide7.xml"/><Relationship Id="rId9" Type="http://schemas.openxmlformats.org/officeDocument/2006/relationships/image" Target="../media/image21.png"/><Relationship Id="rId14" Type="http://schemas.openxmlformats.org/officeDocument/2006/relationships/image" Target="../media/image26.svg"/><Relationship Id="rId22" Type="http://schemas.openxmlformats.org/officeDocument/2006/relationships/image" Target="../media/image34.svg"/><Relationship Id="rId27" Type="http://schemas.openxmlformats.org/officeDocument/2006/relationships/image" Target="../media/image39.png"/><Relationship Id="rId30" Type="http://schemas.openxmlformats.org/officeDocument/2006/relationships/image" Target="../media/image42.svg"/><Relationship Id="rId35" Type="http://schemas.openxmlformats.org/officeDocument/2006/relationships/image" Target="../media/image47.png"/><Relationship Id="rId8" Type="http://schemas.openxmlformats.org/officeDocument/2006/relationships/image" Target="../media/image20.svg"/><Relationship Id="rId3"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5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553F0E-4B9C-45E5-A6E8-20CEEFB26D23}"/>
              </a:ext>
            </a:extLst>
          </p:cNvPr>
          <p:cNvSpPr>
            <a:spLocks noGrp="1"/>
          </p:cNvSpPr>
          <p:nvPr>
            <p:ph type="ctrTitle"/>
          </p:nvPr>
        </p:nvSpPr>
        <p:spPr>
          <a:xfrm>
            <a:off x="687093" y="1361203"/>
            <a:ext cx="10208216" cy="2067797"/>
          </a:xfrm>
        </p:spPr>
        <p:txBody>
          <a:bodyPr>
            <a:normAutofit/>
          </a:bodyPr>
          <a:lstStyle/>
          <a:p>
            <a:r>
              <a:rPr lang="en-US" sz="6600"/>
              <a:t>Presentation av </a:t>
            </a:r>
            <a:r>
              <a:rPr lang="en-US" sz="6600" err="1"/>
              <a:t>delresultat</a:t>
            </a:r>
            <a:r>
              <a:rPr lang="en-US" sz="7200"/>
              <a:t> </a:t>
            </a:r>
            <a:br>
              <a:rPr lang="en-US" sz="7200"/>
            </a:br>
            <a:r>
              <a:rPr lang="en-US" sz="3600" b="0" err="1"/>
              <a:t>Processöversyn</a:t>
            </a:r>
            <a:r>
              <a:rPr lang="en-US" sz="3600" b="0"/>
              <a:t> barn, </a:t>
            </a:r>
            <a:r>
              <a:rPr lang="en-US" sz="3600" b="0" err="1"/>
              <a:t>ungdomar</a:t>
            </a:r>
            <a:r>
              <a:rPr lang="en-US" sz="3600" b="0"/>
              <a:t> </a:t>
            </a:r>
            <a:r>
              <a:rPr lang="en-US" sz="3600" b="0" err="1"/>
              <a:t>och</a:t>
            </a:r>
            <a:r>
              <a:rPr lang="en-US" sz="3600" b="0"/>
              <a:t> </a:t>
            </a:r>
            <a:r>
              <a:rPr lang="en-US" sz="3600" b="0" err="1"/>
              <a:t>unga</a:t>
            </a:r>
            <a:r>
              <a:rPr lang="en-US" sz="3600" b="0"/>
              <a:t> </a:t>
            </a:r>
            <a:r>
              <a:rPr lang="en-US" sz="3600" b="0" err="1"/>
              <a:t>vuxna</a:t>
            </a:r>
            <a:r>
              <a:rPr lang="en-US" sz="3600" b="0"/>
              <a:t> – </a:t>
            </a:r>
            <a:r>
              <a:rPr lang="en-US" sz="3600" b="0" err="1"/>
              <a:t>psykisk</a:t>
            </a:r>
            <a:r>
              <a:rPr lang="en-US" sz="3600" b="0"/>
              <a:t> </a:t>
            </a:r>
            <a:r>
              <a:rPr lang="en-US" sz="3600" b="0" err="1"/>
              <a:t>ohälsa</a:t>
            </a:r>
            <a:endParaRPr lang="en-US" sz="3600" b="0">
              <a:cs typeface="Calibri"/>
            </a:endParaRPr>
          </a:p>
        </p:txBody>
      </p:sp>
      <p:sp>
        <p:nvSpPr>
          <p:cNvPr id="3" name="Underrubrik 2">
            <a:extLst>
              <a:ext uri="{FF2B5EF4-FFF2-40B4-BE49-F238E27FC236}">
                <a16:creationId xmlns:a16="http://schemas.microsoft.com/office/drawing/2014/main" id="{59FD8945-0575-4729-8DF2-82E5FCA5F1EE}"/>
              </a:ext>
            </a:extLst>
          </p:cNvPr>
          <p:cNvSpPr>
            <a:spLocks noGrp="1"/>
          </p:cNvSpPr>
          <p:nvPr>
            <p:ph type="subTitle" idx="1"/>
          </p:nvPr>
        </p:nvSpPr>
        <p:spPr>
          <a:xfrm>
            <a:off x="687093" y="4357121"/>
            <a:ext cx="8268879" cy="1459395"/>
          </a:xfrm>
        </p:spPr>
        <p:txBody>
          <a:bodyPr vert="horz" lIns="0" tIns="0" rIns="0" bIns="0" rtlCol="0" anchor="t">
            <a:normAutofit/>
          </a:bodyPr>
          <a:lstStyle/>
          <a:p>
            <a:r>
              <a:rPr lang="sv-SE" sz="2700"/>
              <a:t>8 december 2020</a:t>
            </a:r>
            <a:endParaRPr lang="sv-SE" sz="2700">
              <a:solidFill>
                <a:srgbClr val="000000"/>
              </a:solidFill>
              <a:latin typeface="Calibri Light"/>
              <a:cs typeface="Calibri Light"/>
            </a:endParaRPr>
          </a:p>
        </p:txBody>
      </p:sp>
      <p:sp>
        <p:nvSpPr>
          <p:cNvPr id="2" name="textruta 1">
            <a:extLst>
              <a:ext uri="{FF2B5EF4-FFF2-40B4-BE49-F238E27FC236}">
                <a16:creationId xmlns:a16="http://schemas.microsoft.com/office/drawing/2014/main" id="{C9CAD382-EFFA-48FB-8E67-A164C1F489D3}"/>
              </a:ext>
            </a:extLst>
          </p:cNvPr>
          <p:cNvSpPr txBox="1"/>
          <p:nvPr/>
        </p:nvSpPr>
        <p:spPr>
          <a:xfrm>
            <a:off x="687093" y="579819"/>
            <a:ext cx="6266600" cy="1477328"/>
          </a:xfrm>
          <a:prstGeom prst="rect">
            <a:avLst/>
          </a:prstGeom>
          <a:noFill/>
          <a:ln>
            <a:solidFill>
              <a:schemeClr val="accent1"/>
            </a:solidFill>
          </a:ln>
        </p:spPr>
        <p:txBody>
          <a:bodyPr wrap="square" rtlCol="0">
            <a:spAutoFit/>
          </a:bodyPr>
          <a:lstStyle/>
          <a:p>
            <a:r>
              <a:rPr lang="sv-SE" b="1" dirty="0"/>
              <a:t>Välkommen att titta och lyssna på denna presentation!</a:t>
            </a:r>
          </a:p>
          <a:p>
            <a:r>
              <a:rPr lang="sv-SE" dirty="0"/>
              <a:t>Den 8/12 genomfördes ett digitalt seminarium med ett 70-tal deltagare, där denna presentation hölls. För att ge fler möjlighet att ta del av resultatet så har vi i efterhand spelat in informationen.</a:t>
            </a:r>
            <a:r>
              <a:rPr lang="sv-SE" b="1" dirty="0"/>
              <a:t> För att ta del av ljudet, starta presentationsläge.</a:t>
            </a:r>
          </a:p>
        </p:txBody>
      </p:sp>
      <p:pic>
        <p:nvPicPr>
          <p:cNvPr id="5" name="Ljud 4">
            <a:hlinkClick r:id="" action="ppaction://media"/>
            <a:extLst>
              <a:ext uri="{FF2B5EF4-FFF2-40B4-BE49-F238E27FC236}">
                <a16:creationId xmlns:a16="http://schemas.microsoft.com/office/drawing/2014/main" id="{61687C2B-BF99-49DC-B1C2-3FCC3FB0D9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23458194"/>
      </p:ext>
    </p:extLst>
  </p:cSld>
  <p:clrMapOvr>
    <a:masterClrMapping/>
  </p:clrMapOvr>
  <mc:AlternateContent xmlns:mc="http://schemas.openxmlformats.org/markup-compatibility/2006" xmlns:p14="http://schemas.microsoft.com/office/powerpoint/2010/main">
    <mc:Choice Requires="p14">
      <p:transition spd="slow" p14:dur="2000" advTm="51597"/>
    </mc:Choice>
    <mc:Fallback xmlns="">
      <p:transition spd="slow" advTm="51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CA801C69-E3B1-475D-A46F-09655587AAA3}"/>
              </a:ext>
            </a:extLst>
          </p:cNvPr>
          <p:cNvSpPr>
            <a:spLocks noGrp="1"/>
          </p:cNvSpPr>
          <p:nvPr>
            <p:ph type="body" sz="quarter" idx="13"/>
          </p:nvPr>
        </p:nvSpPr>
        <p:spPr/>
        <p:txBody>
          <a:bodyPr/>
          <a:lstStyle/>
          <a:p>
            <a:endParaRPr lang="sv-SE"/>
          </a:p>
        </p:txBody>
      </p:sp>
      <p:sp>
        <p:nvSpPr>
          <p:cNvPr id="3" name="Rubrik 2">
            <a:extLst>
              <a:ext uri="{FF2B5EF4-FFF2-40B4-BE49-F238E27FC236}">
                <a16:creationId xmlns:a16="http://schemas.microsoft.com/office/drawing/2014/main" id="{22A66751-5C77-4E79-B612-176D4523B650}"/>
              </a:ext>
            </a:extLst>
          </p:cNvPr>
          <p:cNvSpPr>
            <a:spLocks noGrp="1"/>
          </p:cNvSpPr>
          <p:nvPr>
            <p:ph type="title"/>
          </p:nvPr>
        </p:nvSpPr>
        <p:spPr/>
        <p:txBody>
          <a:bodyPr/>
          <a:lstStyle/>
          <a:p>
            <a:r>
              <a:rPr lang="sv-SE"/>
              <a:t>Samhandlingstrappan</a:t>
            </a:r>
          </a:p>
        </p:txBody>
      </p:sp>
      <p:sp>
        <p:nvSpPr>
          <p:cNvPr id="4" name="Platshållare för datum 3">
            <a:extLst>
              <a:ext uri="{FF2B5EF4-FFF2-40B4-BE49-F238E27FC236}">
                <a16:creationId xmlns:a16="http://schemas.microsoft.com/office/drawing/2014/main" id="{F96E728D-85E7-4577-82B4-5F892946277F}"/>
              </a:ext>
            </a:extLst>
          </p:cNvPr>
          <p:cNvSpPr>
            <a:spLocks noGrp="1"/>
          </p:cNvSpPr>
          <p:nvPr>
            <p:ph type="dt" sz="half" idx="14"/>
          </p:nvPr>
        </p:nvSpPr>
        <p:spPr/>
        <p:txBody>
          <a:bodyPr/>
          <a:lstStyle/>
          <a:p>
            <a:fld id="{995C967C-67C7-4621-A3F4-421FC821AE41}" type="datetime1">
              <a:rPr lang="sv-SE" smtClean="0"/>
              <a:t>2020-12-14</a:t>
            </a:fld>
            <a:endParaRPr lang="en-US"/>
          </a:p>
        </p:txBody>
      </p:sp>
      <p:sp>
        <p:nvSpPr>
          <p:cNvPr id="5" name="Platshållare för bildnummer 4">
            <a:extLst>
              <a:ext uri="{FF2B5EF4-FFF2-40B4-BE49-F238E27FC236}">
                <a16:creationId xmlns:a16="http://schemas.microsoft.com/office/drawing/2014/main" id="{62B73746-3E9F-4AC0-8F66-049584ED8EC2}"/>
              </a:ext>
            </a:extLst>
          </p:cNvPr>
          <p:cNvSpPr>
            <a:spLocks noGrp="1"/>
          </p:cNvSpPr>
          <p:nvPr>
            <p:ph type="sldNum" sz="quarter" idx="16"/>
          </p:nvPr>
        </p:nvSpPr>
        <p:spPr/>
        <p:txBody>
          <a:bodyPr/>
          <a:lstStyle/>
          <a:p>
            <a:fld id="{B6F15528-21DE-4FAA-801E-634DDDAF4B2B}" type="slidenum">
              <a:rPr lang="sv-SE" smtClean="0"/>
              <a:pPr/>
              <a:t>10</a:t>
            </a:fld>
            <a:endParaRPr lang="sv-SE"/>
          </a:p>
        </p:txBody>
      </p:sp>
      <p:pic>
        <p:nvPicPr>
          <p:cNvPr id="6" name="Bildobjekt 5">
            <a:extLst>
              <a:ext uri="{FF2B5EF4-FFF2-40B4-BE49-F238E27FC236}">
                <a16:creationId xmlns:a16="http://schemas.microsoft.com/office/drawing/2014/main" id="{B04689D6-06B8-4EA7-9EF5-ED842B7B9C40}"/>
              </a:ext>
            </a:extLst>
          </p:cNvPr>
          <p:cNvPicPr>
            <a:picLocks noChangeAspect="1"/>
          </p:cNvPicPr>
          <p:nvPr/>
        </p:nvPicPr>
        <p:blipFill rotWithShape="1">
          <a:blip r:embed="rId4"/>
          <a:srcRect t="24792"/>
          <a:stretch/>
        </p:blipFill>
        <p:spPr>
          <a:xfrm>
            <a:off x="0" y="1956098"/>
            <a:ext cx="12192000" cy="4584700"/>
          </a:xfrm>
          <a:prstGeom prst="rect">
            <a:avLst/>
          </a:prstGeom>
        </p:spPr>
      </p:pic>
      <p:sp>
        <p:nvSpPr>
          <p:cNvPr id="8" name="Rätvinklig triangel 7">
            <a:extLst>
              <a:ext uri="{FF2B5EF4-FFF2-40B4-BE49-F238E27FC236}">
                <a16:creationId xmlns:a16="http://schemas.microsoft.com/office/drawing/2014/main" id="{7183F601-EA8F-4A43-ABF6-17EF5682C12F}"/>
              </a:ext>
            </a:extLst>
          </p:cNvPr>
          <p:cNvSpPr/>
          <p:nvPr/>
        </p:nvSpPr>
        <p:spPr>
          <a:xfrm rot="16200000">
            <a:off x="7818123" y="3189890"/>
            <a:ext cx="381000" cy="394253"/>
          </a:xfrm>
          <a:prstGeom prst="rtTriangle">
            <a:avLst/>
          </a:prstGeom>
          <a:solidFill>
            <a:srgbClr val="8B42CD"/>
          </a:solidFill>
          <a:ln>
            <a:noFill/>
          </a:ln>
          <a:effectLst>
            <a:softEdge rad="12700"/>
          </a:effectLst>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pic>
        <p:nvPicPr>
          <p:cNvPr id="10" name="Ljud 9">
            <a:hlinkClick r:id="" action="ppaction://media"/>
            <a:extLst>
              <a:ext uri="{FF2B5EF4-FFF2-40B4-BE49-F238E27FC236}">
                <a16:creationId xmlns:a16="http://schemas.microsoft.com/office/drawing/2014/main" id="{B6D43054-C4A9-4726-BF65-FF126B90F0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08788300"/>
      </p:ext>
    </p:extLst>
  </p:cSld>
  <p:clrMapOvr>
    <a:masterClrMapping/>
  </p:clrMapOvr>
  <mc:AlternateContent xmlns:mc="http://schemas.openxmlformats.org/markup-compatibility/2006" xmlns:p14="http://schemas.microsoft.com/office/powerpoint/2010/main">
    <mc:Choice Requires="p14">
      <p:transition spd="slow" p14:dur="2000" advTm="57314"/>
    </mc:Choice>
    <mc:Fallback xmlns="">
      <p:transition spd="slow" advTm="57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BC745169-F199-4585-8F3B-91F1B454C537}"/>
              </a:ext>
            </a:extLst>
          </p:cNvPr>
          <p:cNvSpPr>
            <a:spLocks noGrp="1"/>
          </p:cNvSpPr>
          <p:nvPr>
            <p:ph type="dt" sz="half" idx="14"/>
          </p:nvPr>
        </p:nvSpPr>
        <p:spPr/>
        <p:txBody>
          <a:bodyPr/>
          <a:lstStyle/>
          <a:p>
            <a:fld id="{995C967C-67C7-4621-A3F4-421FC821AE41}" type="datetime1">
              <a:rPr lang="sv-SE" smtClean="0"/>
              <a:t>2020-12-14</a:t>
            </a:fld>
            <a:endParaRPr lang="en-US"/>
          </a:p>
        </p:txBody>
      </p:sp>
      <p:sp>
        <p:nvSpPr>
          <p:cNvPr id="5" name="Platshållare för bildnummer 4">
            <a:extLst>
              <a:ext uri="{FF2B5EF4-FFF2-40B4-BE49-F238E27FC236}">
                <a16:creationId xmlns:a16="http://schemas.microsoft.com/office/drawing/2014/main" id="{2B461DAF-2123-4BCE-A38D-ED5B3EB28E71}"/>
              </a:ext>
            </a:extLst>
          </p:cNvPr>
          <p:cNvSpPr>
            <a:spLocks noGrp="1"/>
          </p:cNvSpPr>
          <p:nvPr>
            <p:ph type="sldNum" sz="quarter" idx="16"/>
          </p:nvPr>
        </p:nvSpPr>
        <p:spPr/>
        <p:txBody>
          <a:bodyPr/>
          <a:lstStyle/>
          <a:p>
            <a:fld id="{B6F15528-21DE-4FAA-801E-634DDDAF4B2B}" type="slidenum">
              <a:rPr lang="sv-SE" smtClean="0"/>
              <a:pPr/>
              <a:t>11</a:t>
            </a:fld>
            <a:endParaRPr lang="sv-SE"/>
          </a:p>
        </p:txBody>
      </p:sp>
      <p:sp>
        <p:nvSpPr>
          <p:cNvPr id="6" name="Rektangel: rundade hörn 5">
            <a:extLst>
              <a:ext uri="{FF2B5EF4-FFF2-40B4-BE49-F238E27FC236}">
                <a16:creationId xmlns:a16="http://schemas.microsoft.com/office/drawing/2014/main" id="{BA5B0E0A-D5E7-4124-9EF4-C1B026CD8680}"/>
              </a:ext>
            </a:extLst>
          </p:cNvPr>
          <p:cNvSpPr/>
          <p:nvPr/>
        </p:nvSpPr>
        <p:spPr>
          <a:xfrm>
            <a:off x="3135086" y="467593"/>
            <a:ext cx="5153891" cy="1239266"/>
          </a:xfrm>
          <a:prstGeom prst="roundRect">
            <a:avLst/>
          </a:prstGeom>
          <a:solidFill>
            <a:schemeClr val="accent3"/>
          </a:solidFill>
          <a:ln>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algn="ctr"/>
            <a:r>
              <a:rPr lang="sv-SE" sz="2400" b="1"/>
              <a:t>NULÄGESKARTLÄGGNING</a:t>
            </a:r>
          </a:p>
        </p:txBody>
      </p:sp>
      <p:sp>
        <p:nvSpPr>
          <p:cNvPr id="7" name="Rektangel: rundade hörn 6">
            <a:extLst>
              <a:ext uri="{FF2B5EF4-FFF2-40B4-BE49-F238E27FC236}">
                <a16:creationId xmlns:a16="http://schemas.microsoft.com/office/drawing/2014/main" id="{5BC9EF48-47C8-44EB-A97A-30258F009139}"/>
              </a:ext>
            </a:extLst>
          </p:cNvPr>
          <p:cNvSpPr/>
          <p:nvPr/>
        </p:nvSpPr>
        <p:spPr>
          <a:xfrm>
            <a:off x="3135085" y="1961904"/>
            <a:ext cx="5153891" cy="1239266"/>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2400" b="1"/>
              <a:t>ÖNSKAT LÄGE</a:t>
            </a:r>
          </a:p>
        </p:txBody>
      </p:sp>
      <p:sp>
        <p:nvSpPr>
          <p:cNvPr id="8" name="Rektangel: rundade hörn 7">
            <a:extLst>
              <a:ext uri="{FF2B5EF4-FFF2-40B4-BE49-F238E27FC236}">
                <a16:creationId xmlns:a16="http://schemas.microsoft.com/office/drawing/2014/main" id="{50860341-2A41-4840-A429-E51EC1C113EA}"/>
              </a:ext>
            </a:extLst>
          </p:cNvPr>
          <p:cNvSpPr/>
          <p:nvPr/>
        </p:nvSpPr>
        <p:spPr>
          <a:xfrm>
            <a:off x="3135085" y="3456215"/>
            <a:ext cx="5153891" cy="1239266"/>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2400" b="1"/>
              <a:t>FÖRBÄTTRINGSBEHOV </a:t>
            </a:r>
          </a:p>
        </p:txBody>
      </p:sp>
      <p:sp>
        <p:nvSpPr>
          <p:cNvPr id="11" name="Rektangel: rundade hörn 10">
            <a:extLst>
              <a:ext uri="{FF2B5EF4-FFF2-40B4-BE49-F238E27FC236}">
                <a16:creationId xmlns:a16="http://schemas.microsoft.com/office/drawing/2014/main" id="{D8F2D08D-82A6-4465-AB58-AFD58214820D}"/>
              </a:ext>
            </a:extLst>
          </p:cNvPr>
          <p:cNvSpPr/>
          <p:nvPr/>
        </p:nvSpPr>
        <p:spPr>
          <a:xfrm>
            <a:off x="3135085" y="4950526"/>
            <a:ext cx="5153891" cy="1239266"/>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sv-SE" sz="2400" b="1"/>
              <a:t>FÖRSLAG TILL FORTSÄTTNING</a:t>
            </a:r>
          </a:p>
        </p:txBody>
      </p:sp>
      <p:pic>
        <p:nvPicPr>
          <p:cNvPr id="10" name="Ljud 9">
            <a:hlinkClick r:id="" action="ppaction://media"/>
            <a:extLst>
              <a:ext uri="{FF2B5EF4-FFF2-40B4-BE49-F238E27FC236}">
                <a16:creationId xmlns:a16="http://schemas.microsoft.com/office/drawing/2014/main" id="{426692E5-C082-4993-AC9A-2C013A2503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69098545"/>
      </p:ext>
    </p:extLst>
  </p:cSld>
  <p:clrMapOvr>
    <a:masterClrMapping/>
  </p:clrMapOvr>
  <mc:AlternateContent xmlns:mc="http://schemas.openxmlformats.org/markup-compatibility/2006" xmlns:p14="http://schemas.microsoft.com/office/powerpoint/2010/main">
    <mc:Choice Requires="p14">
      <p:transition spd="slow" p14:dur="2000" advTm="31795"/>
    </mc:Choice>
    <mc:Fallback xmlns="">
      <p:transition spd="slow" advTm="31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0A17A4AF-AE3F-4845-B5AA-E09B546D98B0}"/>
              </a:ext>
            </a:extLst>
          </p:cNvPr>
          <p:cNvSpPr>
            <a:spLocks noGrp="1"/>
          </p:cNvSpPr>
          <p:nvPr>
            <p:ph type="dt" sz="half" idx="14"/>
          </p:nvPr>
        </p:nvSpPr>
        <p:spPr/>
        <p:txBody>
          <a:bodyPr/>
          <a:lstStyle/>
          <a:p>
            <a:fld id="{995C967C-67C7-4621-A3F4-421FC821AE41}" type="datetime1">
              <a:rPr lang="sv-SE" smtClean="0"/>
              <a:t>2020-12-14</a:t>
            </a:fld>
            <a:endParaRPr lang="en-US"/>
          </a:p>
        </p:txBody>
      </p:sp>
      <p:sp>
        <p:nvSpPr>
          <p:cNvPr id="5" name="Platshållare för bildnummer 4">
            <a:extLst>
              <a:ext uri="{FF2B5EF4-FFF2-40B4-BE49-F238E27FC236}">
                <a16:creationId xmlns:a16="http://schemas.microsoft.com/office/drawing/2014/main" id="{FA035E36-0970-453B-84EA-E179A0AD7ED5}"/>
              </a:ext>
            </a:extLst>
          </p:cNvPr>
          <p:cNvSpPr>
            <a:spLocks noGrp="1"/>
          </p:cNvSpPr>
          <p:nvPr>
            <p:ph type="sldNum" sz="quarter" idx="16"/>
          </p:nvPr>
        </p:nvSpPr>
        <p:spPr/>
        <p:txBody>
          <a:bodyPr/>
          <a:lstStyle/>
          <a:p>
            <a:fld id="{B6F15528-21DE-4FAA-801E-634DDDAF4B2B}" type="slidenum">
              <a:rPr lang="sv-SE" smtClean="0"/>
              <a:pPr/>
              <a:t>12</a:t>
            </a:fld>
            <a:endParaRPr lang="sv-SE"/>
          </a:p>
        </p:txBody>
      </p:sp>
      <p:sp>
        <p:nvSpPr>
          <p:cNvPr id="6" name="Rektangel: rundade hörn 5">
            <a:extLst>
              <a:ext uri="{FF2B5EF4-FFF2-40B4-BE49-F238E27FC236}">
                <a16:creationId xmlns:a16="http://schemas.microsoft.com/office/drawing/2014/main" id="{B42F3FE9-66A7-4ED3-91CD-F3EE31444A73}"/>
              </a:ext>
            </a:extLst>
          </p:cNvPr>
          <p:cNvSpPr/>
          <p:nvPr/>
        </p:nvSpPr>
        <p:spPr>
          <a:xfrm>
            <a:off x="1707858" y="1643781"/>
            <a:ext cx="8776283" cy="3071673"/>
          </a:xfrm>
          <a:prstGeom prst="roundRect">
            <a:avLst/>
          </a:prstGeom>
          <a:solidFill>
            <a:schemeClr val="accent3"/>
          </a:solidFill>
          <a:ln>
            <a:solidFill>
              <a:schemeClr val="accent1">
                <a:lumMod val="75000"/>
              </a:schemeClr>
            </a:solidFill>
          </a:ln>
          <a:effectLst>
            <a:outerShdw blurRad="76200" dir="18900000" sy="23000" kx="-1200000" algn="bl"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sv-SE" sz="4800" b="1">
                <a:solidFill>
                  <a:schemeClr val="bg1"/>
                </a:solidFill>
              </a:rPr>
              <a:t>NULÄGESKARTLÄGGNING</a:t>
            </a:r>
          </a:p>
        </p:txBody>
      </p:sp>
      <p:grpSp>
        <p:nvGrpSpPr>
          <p:cNvPr id="2" name="Grupp 1">
            <a:extLst>
              <a:ext uri="{FF2B5EF4-FFF2-40B4-BE49-F238E27FC236}">
                <a16:creationId xmlns:a16="http://schemas.microsoft.com/office/drawing/2014/main" id="{870D5555-A0DF-4651-8C7E-1CC0E4BE5385}"/>
              </a:ext>
            </a:extLst>
          </p:cNvPr>
          <p:cNvGrpSpPr/>
          <p:nvPr/>
        </p:nvGrpSpPr>
        <p:grpSpPr>
          <a:xfrm>
            <a:off x="8208489" y="3192536"/>
            <a:ext cx="3730780" cy="3730780"/>
            <a:chOff x="4396510" y="3192536"/>
            <a:chExt cx="3730780" cy="3730780"/>
          </a:xfrm>
        </p:grpSpPr>
        <p:pic>
          <p:nvPicPr>
            <p:cNvPr id="12" name="Bild 11" descr="Pusselbitar">
              <a:extLst>
                <a:ext uri="{FF2B5EF4-FFF2-40B4-BE49-F238E27FC236}">
                  <a16:creationId xmlns:a16="http://schemas.microsoft.com/office/drawing/2014/main" id="{31F0585B-1AFA-434A-8BA6-717F202B26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96510" y="3192536"/>
              <a:ext cx="3730780" cy="3730780"/>
            </a:xfrm>
            <a:prstGeom prst="rect">
              <a:avLst/>
            </a:prstGeom>
          </p:spPr>
        </p:pic>
        <p:sp>
          <p:nvSpPr>
            <p:cNvPr id="14" name="textruta 13">
              <a:extLst>
                <a:ext uri="{FF2B5EF4-FFF2-40B4-BE49-F238E27FC236}">
                  <a16:creationId xmlns:a16="http://schemas.microsoft.com/office/drawing/2014/main" id="{0AE07B70-1DA3-41FE-B79B-338F0AA2C5DE}"/>
                </a:ext>
              </a:extLst>
            </p:cNvPr>
            <p:cNvSpPr txBox="1"/>
            <p:nvPr/>
          </p:nvSpPr>
          <p:spPr>
            <a:xfrm>
              <a:off x="4936710" y="4857335"/>
              <a:ext cx="2281381" cy="1569660"/>
            </a:xfrm>
            <a:prstGeom prst="rect">
              <a:avLst/>
            </a:prstGeom>
            <a:noFill/>
          </p:spPr>
          <p:txBody>
            <a:bodyPr wrap="square" rtlCol="0">
              <a:spAutoFit/>
            </a:bodyPr>
            <a:lstStyle/>
            <a:p>
              <a:pPr algn="ctr"/>
              <a:r>
                <a:rPr lang="sv-SE" sz="2400">
                  <a:solidFill>
                    <a:schemeClr val="accent2">
                      <a:lumMod val="75000"/>
                    </a:schemeClr>
                  </a:solidFill>
                </a:rPr>
                <a:t>Upplevd problembild, process och flöde</a:t>
              </a:r>
            </a:p>
          </p:txBody>
        </p:sp>
      </p:grpSp>
      <p:grpSp>
        <p:nvGrpSpPr>
          <p:cNvPr id="3" name="Grupp 2">
            <a:extLst>
              <a:ext uri="{FF2B5EF4-FFF2-40B4-BE49-F238E27FC236}">
                <a16:creationId xmlns:a16="http://schemas.microsoft.com/office/drawing/2014/main" id="{8A5F986F-0507-473B-83BA-E74B36D9D605}"/>
              </a:ext>
            </a:extLst>
          </p:cNvPr>
          <p:cNvGrpSpPr/>
          <p:nvPr/>
        </p:nvGrpSpPr>
        <p:grpSpPr>
          <a:xfrm>
            <a:off x="4544524" y="3192536"/>
            <a:ext cx="3730780" cy="3730780"/>
            <a:chOff x="7931787" y="3192536"/>
            <a:chExt cx="3730780" cy="3730780"/>
          </a:xfrm>
        </p:grpSpPr>
        <p:pic>
          <p:nvPicPr>
            <p:cNvPr id="15" name="Bild 14" descr="Pusselbitar">
              <a:extLst>
                <a:ext uri="{FF2B5EF4-FFF2-40B4-BE49-F238E27FC236}">
                  <a16:creationId xmlns:a16="http://schemas.microsoft.com/office/drawing/2014/main" id="{24377C8F-091C-44A5-BC00-6A62E1A3DB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31787" y="3192536"/>
              <a:ext cx="3730780" cy="3730780"/>
            </a:xfrm>
            <a:prstGeom prst="rect">
              <a:avLst/>
            </a:prstGeom>
          </p:spPr>
        </p:pic>
        <p:sp>
          <p:nvSpPr>
            <p:cNvPr id="16" name="textruta 15">
              <a:extLst>
                <a:ext uri="{FF2B5EF4-FFF2-40B4-BE49-F238E27FC236}">
                  <a16:creationId xmlns:a16="http://schemas.microsoft.com/office/drawing/2014/main" id="{C54673F8-E0B4-460E-998C-61A91DF917A0}"/>
                </a:ext>
              </a:extLst>
            </p:cNvPr>
            <p:cNvSpPr txBox="1"/>
            <p:nvPr/>
          </p:nvSpPr>
          <p:spPr>
            <a:xfrm>
              <a:off x="8213927" y="5195165"/>
              <a:ext cx="2638878" cy="1200329"/>
            </a:xfrm>
            <a:prstGeom prst="rect">
              <a:avLst/>
            </a:prstGeom>
            <a:noFill/>
          </p:spPr>
          <p:txBody>
            <a:bodyPr wrap="square" rtlCol="0">
              <a:spAutoFit/>
            </a:bodyPr>
            <a:lstStyle/>
            <a:p>
              <a:pPr algn="ctr"/>
              <a:r>
                <a:rPr lang="sv-SE" sz="2400">
                  <a:solidFill>
                    <a:schemeClr val="accent5">
                      <a:lumMod val="50000"/>
                    </a:schemeClr>
                  </a:solidFill>
                </a:rPr>
                <a:t>Angränsande projekt och  omvärldsbevakning</a:t>
              </a:r>
            </a:p>
          </p:txBody>
        </p:sp>
      </p:grpSp>
      <p:pic>
        <p:nvPicPr>
          <p:cNvPr id="17" name="Bild 16" descr="Pusselbitar">
            <a:extLst>
              <a:ext uri="{FF2B5EF4-FFF2-40B4-BE49-F238E27FC236}">
                <a16:creationId xmlns:a16="http://schemas.microsoft.com/office/drawing/2014/main" id="{A2702562-A0B9-482A-B821-C44D05F46F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1452" y="3192536"/>
            <a:ext cx="3730780" cy="3730780"/>
          </a:xfrm>
          <a:prstGeom prst="rect">
            <a:avLst/>
          </a:prstGeom>
        </p:spPr>
      </p:pic>
      <p:sp>
        <p:nvSpPr>
          <p:cNvPr id="18" name="textruta 17">
            <a:extLst>
              <a:ext uri="{FF2B5EF4-FFF2-40B4-BE49-F238E27FC236}">
                <a16:creationId xmlns:a16="http://schemas.microsoft.com/office/drawing/2014/main" id="{CA85D6B4-EF32-4F8A-9EAA-1B06DBFA2688}"/>
              </a:ext>
            </a:extLst>
          </p:cNvPr>
          <p:cNvSpPr txBox="1"/>
          <p:nvPr/>
        </p:nvSpPr>
        <p:spPr>
          <a:xfrm>
            <a:off x="1161930" y="5564497"/>
            <a:ext cx="2281381" cy="830997"/>
          </a:xfrm>
          <a:prstGeom prst="rect">
            <a:avLst/>
          </a:prstGeom>
          <a:noFill/>
        </p:spPr>
        <p:txBody>
          <a:bodyPr wrap="square" rtlCol="0">
            <a:spAutoFit/>
          </a:bodyPr>
          <a:lstStyle/>
          <a:p>
            <a:pPr algn="ctr"/>
            <a:r>
              <a:rPr lang="sv-SE" sz="2400">
                <a:solidFill>
                  <a:schemeClr val="accent2">
                    <a:lumMod val="75000"/>
                  </a:schemeClr>
                </a:solidFill>
              </a:rPr>
              <a:t>Organisation och roller</a:t>
            </a:r>
          </a:p>
        </p:txBody>
      </p:sp>
      <p:pic>
        <p:nvPicPr>
          <p:cNvPr id="19" name="Ljud 18">
            <a:hlinkClick r:id="" action="ppaction://media"/>
            <a:extLst>
              <a:ext uri="{FF2B5EF4-FFF2-40B4-BE49-F238E27FC236}">
                <a16:creationId xmlns:a16="http://schemas.microsoft.com/office/drawing/2014/main" id="{6BFC0853-73BB-47A3-BBB8-1BFE0FD5174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5194117"/>
      </p:ext>
    </p:extLst>
  </p:cSld>
  <p:clrMapOvr>
    <a:masterClrMapping/>
  </p:clrMapOvr>
  <mc:AlternateContent xmlns:mc="http://schemas.openxmlformats.org/markup-compatibility/2006" xmlns:p14="http://schemas.microsoft.com/office/powerpoint/2010/main">
    <mc:Choice Requires="p14">
      <p:transition spd="slow" p14:dur="2000" advTm="191759"/>
    </mc:Choice>
    <mc:Fallback xmlns="">
      <p:transition spd="slow" advTm="191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ruta 22">
            <a:extLst>
              <a:ext uri="{FF2B5EF4-FFF2-40B4-BE49-F238E27FC236}">
                <a16:creationId xmlns:a16="http://schemas.microsoft.com/office/drawing/2014/main" id="{2DA71CE6-17D3-440B-8A57-87879302021E}"/>
              </a:ext>
            </a:extLst>
          </p:cNvPr>
          <p:cNvSpPr txBox="1"/>
          <p:nvPr/>
        </p:nvSpPr>
        <p:spPr>
          <a:xfrm>
            <a:off x="721325" y="502415"/>
            <a:ext cx="10285544" cy="5769988"/>
          </a:xfrm>
          <a:prstGeom prst="rect">
            <a:avLst/>
          </a:prstGeom>
          <a:solidFill>
            <a:srgbClr val="E2F2EF"/>
          </a:solidFill>
        </p:spPr>
        <p:txBody>
          <a:bodyPr rot="0" spcFirstLastPara="0" vertOverflow="overflow" horzOverflow="overflow" vert="horz" wrap="square" lIns="55445" tIns="27723" rIns="55445" bIns="27723" numCol="1" spcCol="0" rtlCol="0" fromWordArt="0" anchor="t" anchorCtr="0" forceAA="0" compatLnSpc="1">
            <a:prstTxWarp prst="textNoShape">
              <a:avLst/>
            </a:prstTxWarp>
            <a:spAutoFit/>
          </a:bodyPr>
          <a:lstStyle/>
          <a:p>
            <a:pPr algn="l"/>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p:txBody>
      </p:sp>
      <p:pic>
        <p:nvPicPr>
          <p:cNvPr id="7" name="Platshållare för innehåll 6" descr="Kvinnlig profil">
            <a:hlinkClick r:id="rId5" action="ppaction://hlinksldjump"/>
            <a:extLst>
              <a:ext uri="{FF2B5EF4-FFF2-40B4-BE49-F238E27FC236}">
                <a16:creationId xmlns:a16="http://schemas.microsoft.com/office/drawing/2014/main" id="{F8683A7F-52CF-4047-BC01-4C75CED560EC}"/>
              </a:ext>
            </a:extLst>
          </p:cNvPr>
          <p:cNvPicPr>
            <a:picLocks noGrp="1" noChangeAspect="1"/>
          </p:cNvPicPr>
          <p:nvPr>
            <p:ph idx="4294967295"/>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41404" y="1420110"/>
            <a:ext cx="1295766" cy="1286795"/>
          </a:xfrm>
          <a:prstGeom prst="rect">
            <a:avLst/>
          </a:prstGeom>
        </p:spPr>
      </p:pic>
      <p:pic>
        <p:nvPicPr>
          <p:cNvPr id="17" name="Platshållare för innehåll 19" descr="Användare">
            <a:extLst>
              <a:ext uri="{FF2B5EF4-FFF2-40B4-BE49-F238E27FC236}">
                <a16:creationId xmlns:a16="http://schemas.microsoft.com/office/drawing/2014/main" id="{1503D4F2-80BC-404C-8A27-01E7F0E867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65450" y="4311976"/>
            <a:ext cx="1685254" cy="1685080"/>
          </a:xfrm>
          <a:prstGeom prst="rect">
            <a:avLst/>
          </a:prstGeom>
          <a:noFill/>
        </p:spPr>
      </p:pic>
      <p:pic>
        <p:nvPicPr>
          <p:cNvPr id="2" name="Bild 1" descr="Kvinnlig profil">
            <a:hlinkClick r:id="rId10" action="ppaction://hlinksldjump"/>
            <a:extLst>
              <a:ext uri="{FF2B5EF4-FFF2-40B4-BE49-F238E27FC236}">
                <a16:creationId xmlns:a16="http://schemas.microsoft.com/office/drawing/2014/main" id="{8D953FBD-892A-4ED6-8106-98F800C2D47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flipH="1">
            <a:off x="7512597" y="3119063"/>
            <a:ext cx="1545621" cy="1554358"/>
          </a:xfrm>
          <a:prstGeom prst="rect">
            <a:avLst/>
          </a:prstGeom>
        </p:spPr>
      </p:pic>
      <p:pic>
        <p:nvPicPr>
          <p:cNvPr id="8" name="Bild 13" descr="Manlig profil">
            <a:extLst>
              <a:ext uri="{FF2B5EF4-FFF2-40B4-BE49-F238E27FC236}">
                <a16:creationId xmlns:a16="http://schemas.microsoft.com/office/drawing/2014/main" id="{6128B62B-28D1-46F7-AE0E-B85712660E5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55714" y="3076087"/>
            <a:ext cx="1604651" cy="1603983"/>
          </a:xfrm>
          <a:prstGeom prst="rect">
            <a:avLst/>
          </a:prstGeom>
          <a:noFill/>
        </p:spPr>
      </p:pic>
      <p:pic>
        <p:nvPicPr>
          <p:cNvPr id="18" name="Bild 17" descr="Skolflicka">
            <a:extLst>
              <a:ext uri="{FF2B5EF4-FFF2-40B4-BE49-F238E27FC236}">
                <a16:creationId xmlns:a16="http://schemas.microsoft.com/office/drawing/2014/main" id="{9A3407E3-06CE-49CD-9ED7-07F4E27B54D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442558" y="1241705"/>
            <a:ext cx="1515729" cy="1506642"/>
          </a:xfrm>
          <a:prstGeom prst="rect">
            <a:avLst/>
          </a:prstGeom>
        </p:spPr>
      </p:pic>
      <p:pic>
        <p:nvPicPr>
          <p:cNvPr id="3" name="Bild 2" descr="Förvirrad person">
            <a:extLst>
              <a:ext uri="{FF2B5EF4-FFF2-40B4-BE49-F238E27FC236}">
                <a16:creationId xmlns:a16="http://schemas.microsoft.com/office/drawing/2014/main" id="{BC7F06FB-E071-407E-89A9-63C7EEE8A147}"/>
              </a:ext>
            </a:extLst>
          </p:cNvPr>
          <p:cNvPicPr>
            <a:picLocks noChangeAspect="1"/>
          </p:cNvPicPr>
          <p:nvPr/>
        </p:nvPicPr>
        <p:blipFill rotWithShape="1">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b="50755"/>
          <a:stretch/>
        </p:blipFill>
        <p:spPr>
          <a:xfrm>
            <a:off x="4804771" y="571738"/>
            <a:ext cx="2335707" cy="1144698"/>
          </a:xfrm>
          <a:prstGeom prst="rect">
            <a:avLst/>
          </a:prstGeom>
        </p:spPr>
      </p:pic>
      <p:sp>
        <p:nvSpPr>
          <p:cNvPr id="4" name="textruta 3">
            <a:extLst>
              <a:ext uri="{FF2B5EF4-FFF2-40B4-BE49-F238E27FC236}">
                <a16:creationId xmlns:a16="http://schemas.microsoft.com/office/drawing/2014/main" id="{E48752C6-D864-4E22-BD4A-1FF5F2EFCBAD}"/>
              </a:ext>
            </a:extLst>
          </p:cNvPr>
          <p:cNvSpPr txBox="1"/>
          <p:nvPr/>
        </p:nvSpPr>
        <p:spPr>
          <a:xfrm>
            <a:off x="8502691" y="1671883"/>
            <a:ext cx="1968456" cy="918328"/>
          </a:xfrm>
          <a:prstGeom prst="rect">
            <a:avLst/>
          </a:prstGeom>
          <a:noFill/>
        </p:spPr>
        <p:txBody>
          <a:bodyPr wrap="square" rtlCol="0" anchor="t">
            <a:spAutoFit/>
          </a:bodyPr>
          <a:lstStyle/>
          <a:p>
            <a:r>
              <a:rPr lang="sv-SE" sz="1789"/>
              <a:t>Klara, 11 år</a:t>
            </a:r>
          </a:p>
          <a:p>
            <a:r>
              <a:rPr lang="sv-SE" sz="1789"/>
              <a:t>Lätt till måttlig problematik</a:t>
            </a:r>
            <a:endParaRPr lang="sv-SE" sz="1789">
              <a:cs typeface="Calibri Light"/>
            </a:endParaRPr>
          </a:p>
        </p:txBody>
      </p:sp>
      <p:sp>
        <p:nvSpPr>
          <p:cNvPr id="22" name="textruta 21">
            <a:extLst>
              <a:ext uri="{FF2B5EF4-FFF2-40B4-BE49-F238E27FC236}">
                <a16:creationId xmlns:a16="http://schemas.microsoft.com/office/drawing/2014/main" id="{B3AC4D41-8C70-4624-9DBD-07D7CC07271C}"/>
              </a:ext>
            </a:extLst>
          </p:cNvPr>
          <p:cNvSpPr txBox="1"/>
          <p:nvPr/>
        </p:nvSpPr>
        <p:spPr>
          <a:xfrm>
            <a:off x="9050887" y="3522830"/>
            <a:ext cx="1381692" cy="642997"/>
          </a:xfrm>
          <a:prstGeom prst="rect">
            <a:avLst/>
          </a:prstGeom>
          <a:noFill/>
        </p:spPr>
        <p:txBody>
          <a:bodyPr wrap="square" rtlCol="0" anchor="t">
            <a:spAutoFit/>
          </a:bodyPr>
          <a:lstStyle/>
          <a:p>
            <a:r>
              <a:rPr lang="sv-SE" sz="1789"/>
              <a:t>Wilma, 15 år</a:t>
            </a:r>
          </a:p>
          <a:p>
            <a:r>
              <a:rPr lang="sv-SE" sz="1789"/>
              <a:t>Hög frånvaro</a:t>
            </a:r>
            <a:endParaRPr lang="sv-SE" sz="1789">
              <a:cs typeface="Calibri Light"/>
            </a:endParaRPr>
          </a:p>
        </p:txBody>
      </p:sp>
      <p:sp>
        <p:nvSpPr>
          <p:cNvPr id="24" name="textruta 23">
            <a:extLst>
              <a:ext uri="{FF2B5EF4-FFF2-40B4-BE49-F238E27FC236}">
                <a16:creationId xmlns:a16="http://schemas.microsoft.com/office/drawing/2014/main" id="{BF09EAD0-6866-40E5-AE9D-769B088BCB29}"/>
              </a:ext>
            </a:extLst>
          </p:cNvPr>
          <p:cNvSpPr txBox="1"/>
          <p:nvPr/>
        </p:nvSpPr>
        <p:spPr>
          <a:xfrm>
            <a:off x="2633385" y="5020744"/>
            <a:ext cx="2083621" cy="646331"/>
          </a:xfrm>
          <a:prstGeom prst="rect">
            <a:avLst/>
          </a:prstGeom>
          <a:noFill/>
        </p:spPr>
        <p:txBody>
          <a:bodyPr wrap="square" rtlCol="0">
            <a:spAutoFit/>
          </a:bodyPr>
          <a:lstStyle/>
          <a:p>
            <a:r>
              <a:rPr lang="sv-SE"/>
              <a:t>Viktor, 13 år</a:t>
            </a:r>
          </a:p>
          <a:p>
            <a:r>
              <a:rPr lang="sv-SE"/>
              <a:t>Social problematik</a:t>
            </a:r>
          </a:p>
        </p:txBody>
      </p:sp>
      <p:sp>
        <p:nvSpPr>
          <p:cNvPr id="25" name="textruta 24">
            <a:extLst>
              <a:ext uri="{FF2B5EF4-FFF2-40B4-BE49-F238E27FC236}">
                <a16:creationId xmlns:a16="http://schemas.microsoft.com/office/drawing/2014/main" id="{78214D9F-FC62-490B-A4E8-A96482C92FD1}"/>
              </a:ext>
            </a:extLst>
          </p:cNvPr>
          <p:cNvSpPr txBox="1"/>
          <p:nvPr/>
        </p:nvSpPr>
        <p:spPr>
          <a:xfrm>
            <a:off x="846617" y="3429001"/>
            <a:ext cx="2057425" cy="646331"/>
          </a:xfrm>
          <a:prstGeom prst="rect">
            <a:avLst/>
          </a:prstGeom>
          <a:noFill/>
        </p:spPr>
        <p:txBody>
          <a:bodyPr wrap="square" rtlCol="0">
            <a:spAutoFit/>
          </a:bodyPr>
          <a:lstStyle/>
          <a:p>
            <a:r>
              <a:rPr lang="sv-SE"/>
              <a:t>Adam, 17-23 år</a:t>
            </a:r>
          </a:p>
          <a:p>
            <a:r>
              <a:rPr lang="sv-SE"/>
              <a:t>Tyngre problematik</a:t>
            </a:r>
          </a:p>
        </p:txBody>
      </p:sp>
      <p:sp>
        <p:nvSpPr>
          <p:cNvPr id="26" name="textruta 25">
            <a:extLst>
              <a:ext uri="{FF2B5EF4-FFF2-40B4-BE49-F238E27FC236}">
                <a16:creationId xmlns:a16="http://schemas.microsoft.com/office/drawing/2014/main" id="{5B8DDAA7-4F28-40B4-817C-190C91111B8F}"/>
              </a:ext>
            </a:extLst>
          </p:cNvPr>
          <p:cNvSpPr txBox="1"/>
          <p:nvPr/>
        </p:nvSpPr>
        <p:spPr>
          <a:xfrm>
            <a:off x="1692077" y="1571341"/>
            <a:ext cx="2335707" cy="923330"/>
          </a:xfrm>
          <a:prstGeom prst="rect">
            <a:avLst/>
          </a:prstGeom>
          <a:noFill/>
        </p:spPr>
        <p:txBody>
          <a:bodyPr wrap="square" rtlCol="0">
            <a:spAutoFit/>
          </a:bodyPr>
          <a:lstStyle/>
          <a:p>
            <a:r>
              <a:rPr lang="sv-SE" err="1"/>
              <a:t>Yasmin</a:t>
            </a:r>
            <a:r>
              <a:rPr lang="sv-SE"/>
              <a:t>, 12 år</a:t>
            </a:r>
          </a:p>
          <a:p>
            <a:r>
              <a:rPr lang="sv-SE"/>
              <a:t>Neuropsykiatrisk funktionsnedsättning</a:t>
            </a:r>
          </a:p>
        </p:txBody>
      </p:sp>
      <p:sp>
        <p:nvSpPr>
          <p:cNvPr id="27" name="textruta 26">
            <a:extLst>
              <a:ext uri="{FF2B5EF4-FFF2-40B4-BE49-F238E27FC236}">
                <a16:creationId xmlns:a16="http://schemas.microsoft.com/office/drawing/2014/main" id="{242A71C6-B561-433A-B4B7-92D0878A7138}"/>
              </a:ext>
            </a:extLst>
          </p:cNvPr>
          <p:cNvSpPr txBox="1"/>
          <p:nvPr/>
        </p:nvSpPr>
        <p:spPr>
          <a:xfrm>
            <a:off x="6632902" y="772970"/>
            <a:ext cx="1381692" cy="642997"/>
          </a:xfrm>
          <a:prstGeom prst="rect">
            <a:avLst/>
          </a:prstGeom>
          <a:noFill/>
        </p:spPr>
        <p:txBody>
          <a:bodyPr wrap="square" rtlCol="0" anchor="t">
            <a:spAutoFit/>
          </a:bodyPr>
          <a:lstStyle/>
          <a:p>
            <a:r>
              <a:rPr lang="sv-SE" sz="1789"/>
              <a:t>Toni, 16 år</a:t>
            </a:r>
            <a:endParaRPr lang="sv-SE"/>
          </a:p>
          <a:p>
            <a:r>
              <a:rPr lang="sv-SE" sz="1789"/>
              <a:t>HBTQ</a:t>
            </a:r>
            <a:endParaRPr lang="sv-SE" sz="1789">
              <a:cs typeface="Calibri Light"/>
            </a:endParaRPr>
          </a:p>
        </p:txBody>
      </p:sp>
      <p:sp>
        <p:nvSpPr>
          <p:cNvPr id="19" name="textruta 18">
            <a:extLst>
              <a:ext uri="{FF2B5EF4-FFF2-40B4-BE49-F238E27FC236}">
                <a16:creationId xmlns:a16="http://schemas.microsoft.com/office/drawing/2014/main" id="{815290A7-709B-457F-A6A5-4F3456C41B08}"/>
              </a:ext>
            </a:extLst>
          </p:cNvPr>
          <p:cNvSpPr txBox="1"/>
          <p:nvPr/>
        </p:nvSpPr>
        <p:spPr>
          <a:xfrm>
            <a:off x="8038558" y="5106876"/>
            <a:ext cx="2843628" cy="918328"/>
          </a:xfrm>
          <a:prstGeom prst="rect">
            <a:avLst/>
          </a:prstGeom>
          <a:noFill/>
        </p:spPr>
        <p:txBody>
          <a:bodyPr wrap="square" rtlCol="0">
            <a:spAutoFit/>
          </a:bodyPr>
          <a:lstStyle/>
          <a:p>
            <a:r>
              <a:rPr lang="sv-SE" sz="1789"/>
              <a:t>Samir, Samira, Sam, 4 år</a:t>
            </a:r>
          </a:p>
          <a:p>
            <a:r>
              <a:rPr lang="sv-SE" sz="1789"/>
              <a:t>Små barn med utvecklings-relaterad problematik</a:t>
            </a:r>
          </a:p>
        </p:txBody>
      </p:sp>
      <p:grpSp>
        <p:nvGrpSpPr>
          <p:cNvPr id="21" name="Grupp 20">
            <a:extLst>
              <a:ext uri="{FF2B5EF4-FFF2-40B4-BE49-F238E27FC236}">
                <a16:creationId xmlns:a16="http://schemas.microsoft.com/office/drawing/2014/main" id="{2BFD2CFE-7BBE-4073-83DB-90DF69A4239E}"/>
              </a:ext>
            </a:extLst>
          </p:cNvPr>
          <p:cNvGrpSpPr/>
          <p:nvPr/>
        </p:nvGrpSpPr>
        <p:grpSpPr>
          <a:xfrm>
            <a:off x="6234512" y="4803816"/>
            <a:ext cx="1989521" cy="1043767"/>
            <a:chOff x="6215386" y="5282961"/>
            <a:chExt cx="2094601" cy="1143534"/>
          </a:xfrm>
        </p:grpSpPr>
        <p:pic>
          <p:nvPicPr>
            <p:cNvPr id="28" name="Bild 27" descr="Barn med ballong">
              <a:extLst>
                <a:ext uri="{FF2B5EF4-FFF2-40B4-BE49-F238E27FC236}">
                  <a16:creationId xmlns:a16="http://schemas.microsoft.com/office/drawing/2014/main" id="{F8945DA4-FFB8-4C64-AE55-D20A0C89019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15386" y="5316843"/>
              <a:ext cx="1115582" cy="1109652"/>
            </a:xfrm>
            <a:prstGeom prst="rect">
              <a:avLst/>
            </a:prstGeom>
          </p:spPr>
        </p:pic>
        <p:pic>
          <p:nvPicPr>
            <p:cNvPr id="29" name="Bild 28" descr="Barn med ballong">
              <a:extLst>
                <a:ext uri="{FF2B5EF4-FFF2-40B4-BE49-F238E27FC236}">
                  <a16:creationId xmlns:a16="http://schemas.microsoft.com/office/drawing/2014/main" id="{48EA6EF9-F854-4B5E-920D-A533BB1376B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703905" y="5282961"/>
              <a:ext cx="1115582" cy="1109652"/>
            </a:xfrm>
            <a:prstGeom prst="rect">
              <a:avLst/>
            </a:prstGeom>
          </p:spPr>
        </p:pic>
        <p:pic>
          <p:nvPicPr>
            <p:cNvPr id="30" name="Bild 29" descr="Barn med ballong">
              <a:extLst>
                <a:ext uri="{FF2B5EF4-FFF2-40B4-BE49-F238E27FC236}">
                  <a16:creationId xmlns:a16="http://schemas.microsoft.com/office/drawing/2014/main" id="{7939E605-88F7-4515-B836-4F9800D188F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194405" y="5295577"/>
              <a:ext cx="1115582" cy="1109652"/>
            </a:xfrm>
            <a:prstGeom prst="rect">
              <a:avLst/>
            </a:prstGeom>
          </p:spPr>
        </p:pic>
      </p:grpSp>
      <p:pic>
        <p:nvPicPr>
          <p:cNvPr id="5" name="Ljud 4">
            <a:hlinkClick r:id="" action="ppaction://media"/>
            <a:extLst>
              <a:ext uri="{FF2B5EF4-FFF2-40B4-BE49-F238E27FC236}">
                <a16:creationId xmlns:a16="http://schemas.microsoft.com/office/drawing/2014/main" id="{55216076-8D11-4D48-A101-35C9BD5DF498}"/>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77197124"/>
      </p:ext>
    </p:extLst>
  </p:cSld>
  <p:clrMapOvr>
    <a:masterClrMapping/>
  </p:clrMapOvr>
  <mc:AlternateContent xmlns:mc="http://schemas.openxmlformats.org/markup-compatibility/2006" xmlns:p14="http://schemas.microsoft.com/office/powerpoint/2010/main">
    <mc:Choice Requires="p14">
      <p:transition spd="slow" p14:dur="2000" advTm="105100"/>
    </mc:Choice>
    <mc:Fallback xmlns="">
      <p:transition spd="slow" advTm="105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ödesschema: Process 12">
            <a:extLst>
              <a:ext uri="{FF2B5EF4-FFF2-40B4-BE49-F238E27FC236}">
                <a16:creationId xmlns:a16="http://schemas.microsoft.com/office/drawing/2014/main" id="{7D5E58BC-7A2F-4F27-99DC-27D3C0EDE88B}"/>
              </a:ext>
            </a:extLst>
          </p:cNvPr>
          <p:cNvSpPr/>
          <p:nvPr/>
        </p:nvSpPr>
        <p:spPr>
          <a:xfrm>
            <a:off x="6582985" y="1610093"/>
            <a:ext cx="4780925" cy="1732771"/>
          </a:xfrm>
          <a:prstGeom prst="flowChartProcess">
            <a:avLst/>
          </a:prstGeom>
          <a:solidFill>
            <a:schemeClr val="accent3">
              <a:lumMod val="20000"/>
              <a:lumOff val="80000"/>
            </a:schemeClr>
          </a:solidFill>
          <a:ln>
            <a:solidFill>
              <a:schemeClr val="accent3">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sp>
        <p:nvSpPr>
          <p:cNvPr id="9" name="Rektangel 8">
            <a:extLst>
              <a:ext uri="{FF2B5EF4-FFF2-40B4-BE49-F238E27FC236}">
                <a16:creationId xmlns:a16="http://schemas.microsoft.com/office/drawing/2014/main" id="{3460D340-A614-439D-9E28-3179B39631E3}"/>
              </a:ext>
            </a:extLst>
          </p:cNvPr>
          <p:cNvSpPr/>
          <p:nvPr/>
        </p:nvSpPr>
        <p:spPr>
          <a:xfrm>
            <a:off x="4823561" y="1581764"/>
            <a:ext cx="1497999" cy="2124851"/>
          </a:xfrm>
          <a:prstGeom prst="rect">
            <a:avLst/>
          </a:prstGeom>
          <a:solidFill>
            <a:schemeClr val="accent3">
              <a:lumMod val="60000"/>
              <a:lumOff val="40000"/>
            </a:schemeClr>
          </a:solidFill>
          <a:ln>
            <a:solidFill>
              <a:schemeClr val="accent3">
                <a:lumMod val="50000"/>
              </a:schemeClr>
            </a:solidFill>
          </a:ln>
          <a:effectLst>
            <a:outerShdw blurRad="76200" dist="12700" dir="2700000" sy="-23000" kx="-800400" algn="bl"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sp>
        <p:nvSpPr>
          <p:cNvPr id="20" name="Pratbubbla: högerpil 19">
            <a:extLst>
              <a:ext uri="{FF2B5EF4-FFF2-40B4-BE49-F238E27FC236}">
                <a16:creationId xmlns:a16="http://schemas.microsoft.com/office/drawing/2014/main" id="{DC8A0150-FE1E-45A4-A756-6470ED98086C}"/>
              </a:ext>
            </a:extLst>
          </p:cNvPr>
          <p:cNvSpPr/>
          <p:nvPr/>
        </p:nvSpPr>
        <p:spPr>
          <a:xfrm>
            <a:off x="2799681" y="1581764"/>
            <a:ext cx="2106217" cy="2124851"/>
          </a:xfrm>
          <a:prstGeom prst="rightArrowCallout">
            <a:avLst/>
          </a:prstGeom>
          <a:solidFill>
            <a:schemeClr val="accent3">
              <a:lumMod val="40000"/>
              <a:lumOff val="60000"/>
            </a:schemeClr>
          </a:solidFill>
          <a:ln>
            <a:solidFill>
              <a:schemeClr val="accent3">
                <a:lumMod val="50000"/>
              </a:schemeClr>
            </a:solidFill>
          </a:ln>
          <a:effectLst>
            <a:outerShdw blurRad="76200" dist="12700" dir="2700000" sy="-23000" kx="-800400" algn="bl"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sp>
        <p:nvSpPr>
          <p:cNvPr id="6" name="Pratbubbla: högerpil 5">
            <a:extLst>
              <a:ext uri="{FF2B5EF4-FFF2-40B4-BE49-F238E27FC236}">
                <a16:creationId xmlns:a16="http://schemas.microsoft.com/office/drawing/2014/main" id="{BFD172F8-8502-4781-AE00-65502733D3F0}"/>
              </a:ext>
            </a:extLst>
          </p:cNvPr>
          <p:cNvSpPr/>
          <p:nvPr/>
        </p:nvSpPr>
        <p:spPr>
          <a:xfrm>
            <a:off x="828090" y="1579637"/>
            <a:ext cx="2097320" cy="2133745"/>
          </a:xfrm>
          <a:prstGeom prst="rightArrowCallout">
            <a:avLst/>
          </a:prstGeom>
          <a:solidFill>
            <a:schemeClr val="accent3">
              <a:lumMod val="20000"/>
              <a:lumOff val="80000"/>
            </a:schemeClr>
          </a:solidFill>
          <a:ln>
            <a:solidFill>
              <a:schemeClr val="accent3">
                <a:lumMod val="50000"/>
              </a:schemeClr>
            </a:solidFill>
          </a:ln>
          <a:effectLst>
            <a:outerShdw blurRad="76200" dist="12700" dir="2700000" sy="-23000" kx="-800400" algn="bl"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pic>
        <p:nvPicPr>
          <p:cNvPr id="7" name="Bild 6" descr="Kvinnlig profil">
            <a:extLst>
              <a:ext uri="{FF2B5EF4-FFF2-40B4-BE49-F238E27FC236}">
                <a16:creationId xmlns:a16="http://schemas.microsoft.com/office/drawing/2014/main" id="{47D8C3A9-FDF2-4D32-9693-4AEC25EBD8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03318" y="3382336"/>
            <a:ext cx="2760945" cy="2760945"/>
          </a:xfrm>
          <a:prstGeom prst="rect">
            <a:avLst/>
          </a:prstGeom>
        </p:spPr>
      </p:pic>
      <p:sp>
        <p:nvSpPr>
          <p:cNvPr id="12" name="Title 2">
            <a:extLst>
              <a:ext uri="{FF2B5EF4-FFF2-40B4-BE49-F238E27FC236}">
                <a16:creationId xmlns:a16="http://schemas.microsoft.com/office/drawing/2014/main" id="{AA2832F1-F0D9-4E7A-BDF7-6072760777C1}"/>
              </a:ext>
            </a:extLst>
          </p:cNvPr>
          <p:cNvSpPr>
            <a:spLocks noGrp="1"/>
          </p:cNvSpPr>
          <p:nvPr>
            <p:ph type="title"/>
          </p:nvPr>
        </p:nvSpPr>
        <p:spPr/>
        <p:txBody>
          <a:bodyPr/>
          <a:lstStyle/>
          <a:p>
            <a:r>
              <a:rPr lang="en-US"/>
              <a:t>Klara 11 </a:t>
            </a:r>
            <a:r>
              <a:rPr lang="en-US" err="1"/>
              <a:t>år</a:t>
            </a:r>
            <a:r>
              <a:rPr lang="en-US"/>
              <a:t> – </a:t>
            </a:r>
            <a:r>
              <a:rPr lang="en-US" err="1"/>
              <a:t>lätt</a:t>
            </a:r>
            <a:r>
              <a:rPr lang="en-US"/>
              <a:t> till </a:t>
            </a:r>
            <a:r>
              <a:rPr lang="en-US" err="1"/>
              <a:t>måttlig</a:t>
            </a:r>
            <a:r>
              <a:rPr lang="en-US"/>
              <a:t> </a:t>
            </a:r>
            <a:r>
              <a:rPr lang="en-US" err="1"/>
              <a:t>problematik</a:t>
            </a:r>
            <a:r>
              <a:rPr lang="en-US"/>
              <a:t> </a:t>
            </a:r>
          </a:p>
        </p:txBody>
      </p:sp>
      <p:sp>
        <p:nvSpPr>
          <p:cNvPr id="28" name="Platshållare för text 27">
            <a:extLst>
              <a:ext uri="{FF2B5EF4-FFF2-40B4-BE49-F238E27FC236}">
                <a16:creationId xmlns:a16="http://schemas.microsoft.com/office/drawing/2014/main" id="{6C530798-D3C6-468B-AFD2-DD0545073FCA}"/>
              </a:ext>
            </a:extLst>
          </p:cNvPr>
          <p:cNvSpPr>
            <a:spLocks noGrp="1"/>
          </p:cNvSpPr>
          <p:nvPr>
            <p:ph type="body" sz="quarter" idx="14"/>
          </p:nvPr>
        </p:nvSpPr>
        <p:spPr/>
        <p:txBody>
          <a:bodyPr/>
          <a:lstStyle/>
          <a:p>
            <a:endParaRPr lang="sv-SE"/>
          </a:p>
        </p:txBody>
      </p:sp>
      <p:sp>
        <p:nvSpPr>
          <p:cNvPr id="8" name="textruta 7">
            <a:extLst>
              <a:ext uri="{FF2B5EF4-FFF2-40B4-BE49-F238E27FC236}">
                <a16:creationId xmlns:a16="http://schemas.microsoft.com/office/drawing/2014/main" id="{287DA513-5469-452D-A59F-A6431C475599}"/>
              </a:ext>
            </a:extLst>
          </p:cNvPr>
          <p:cNvSpPr txBox="1"/>
          <p:nvPr/>
        </p:nvSpPr>
        <p:spPr>
          <a:xfrm>
            <a:off x="956791" y="1953438"/>
            <a:ext cx="1497999" cy="1178849"/>
          </a:xfrm>
          <a:prstGeom prst="rect">
            <a:avLst/>
          </a:prstGeom>
          <a:noFill/>
        </p:spPr>
        <p:txBody>
          <a:bodyPr wrap="square" rtlCol="0">
            <a:spAutoFit/>
          </a:bodyPr>
          <a:lstStyle/>
          <a:p>
            <a:r>
              <a:rPr lang="sv-SE" sz="1600" b="1"/>
              <a:t>Problematik</a:t>
            </a:r>
          </a:p>
          <a:p>
            <a:pPr marL="173271" indent="-173271">
              <a:buFont typeface="Arial" panose="020B0604020202020204" pitchFamily="34" charset="0"/>
              <a:buChar char="•"/>
            </a:pPr>
            <a:r>
              <a:rPr lang="sv-SE" sz="1092"/>
              <a:t>Mår dåligt</a:t>
            </a:r>
          </a:p>
          <a:p>
            <a:pPr marL="173271" indent="-173271">
              <a:buFont typeface="Arial" panose="020B0604020202020204" pitchFamily="34" charset="0"/>
              <a:buChar char="•"/>
            </a:pPr>
            <a:r>
              <a:rPr lang="sv-SE" sz="1092"/>
              <a:t>Stressad</a:t>
            </a:r>
          </a:p>
          <a:p>
            <a:pPr marL="173271" indent="-173271">
              <a:buFont typeface="Arial" panose="020B0604020202020204" pitchFamily="34" charset="0"/>
              <a:buChar char="•"/>
            </a:pPr>
            <a:r>
              <a:rPr lang="sv-SE" sz="1092"/>
              <a:t>Sömnproblematik</a:t>
            </a:r>
          </a:p>
          <a:p>
            <a:pPr marL="173271" indent="-173271">
              <a:buFont typeface="Arial" panose="020B0604020202020204" pitchFamily="34" charset="0"/>
              <a:buChar char="•"/>
            </a:pPr>
            <a:r>
              <a:rPr lang="sv-SE" sz="1092"/>
              <a:t>Trötthet</a:t>
            </a:r>
          </a:p>
          <a:p>
            <a:pPr marL="173271" indent="-173271">
              <a:buFont typeface="Arial" panose="020B0604020202020204" pitchFamily="34" charset="0"/>
              <a:buChar char="•"/>
            </a:pPr>
            <a:r>
              <a:rPr lang="sv-SE" sz="1092"/>
              <a:t>Ev. viktnedgång</a:t>
            </a:r>
          </a:p>
        </p:txBody>
      </p:sp>
      <p:sp>
        <p:nvSpPr>
          <p:cNvPr id="11" name="textruta 10">
            <a:extLst>
              <a:ext uri="{FF2B5EF4-FFF2-40B4-BE49-F238E27FC236}">
                <a16:creationId xmlns:a16="http://schemas.microsoft.com/office/drawing/2014/main" id="{ED4FCE39-2457-4F4C-8D5A-82FB81F61B28}"/>
              </a:ext>
            </a:extLst>
          </p:cNvPr>
          <p:cNvSpPr txBox="1"/>
          <p:nvPr/>
        </p:nvSpPr>
        <p:spPr>
          <a:xfrm>
            <a:off x="2842978" y="1952098"/>
            <a:ext cx="1489637" cy="1178849"/>
          </a:xfrm>
          <a:prstGeom prst="rect">
            <a:avLst/>
          </a:prstGeom>
          <a:noFill/>
        </p:spPr>
        <p:txBody>
          <a:bodyPr wrap="square" rtlCol="0">
            <a:spAutoFit/>
          </a:bodyPr>
          <a:lstStyle/>
          <a:p>
            <a:r>
              <a:rPr lang="sv-SE" sz="1600" b="1"/>
              <a:t>Leder till</a:t>
            </a:r>
          </a:p>
          <a:p>
            <a:pPr marL="173271" indent="-173271">
              <a:buFont typeface="Arial" panose="020B0604020202020204" pitchFamily="34" charset="0"/>
              <a:buChar char="•"/>
            </a:pPr>
            <a:r>
              <a:rPr lang="sv-SE" sz="1092"/>
              <a:t>Mindre socialt umgänge</a:t>
            </a:r>
          </a:p>
          <a:p>
            <a:pPr marL="173271" indent="-173271">
              <a:buFont typeface="Arial" panose="020B0604020202020204" pitchFamily="34" charset="0"/>
              <a:buChar char="•"/>
            </a:pPr>
            <a:r>
              <a:rPr lang="sv-SE" sz="1092"/>
              <a:t>Ökad användning av sociala medier</a:t>
            </a:r>
          </a:p>
          <a:p>
            <a:pPr marL="173271" indent="-173271">
              <a:buFont typeface="Arial" panose="020B0604020202020204" pitchFamily="34" charset="0"/>
              <a:buChar char="•"/>
            </a:pPr>
            <a:r>
              <a:rPr lang="sv-SE" sz="1092"/>
              <a:t>Ökad </a:t>
            </a:r>
            <a:r>
              <a:rPr lang="sv-SE" sz="1092" err="1"/>
              <a:t>hemmavaro</a:t>
            </a:r>
            <a:endParaRPr lang="sv-SE" sz="1092"/>
          </a:p>
        </p:txBody>
      </p:sp>
      <p:sp>
        <p:nvSpPr>
          <p:cNvPr id="16" name="textruta 15">
            <a:extLst>
              <a:ext uri="{FF2B5EF4-FFF2-40B4-BE49-F238E27FC236}">
                <a16:creationId xmlns:a16="http://schemas.microsoft.com/office/drawing/2014/main" id="{B0280FB5-408B-4B1D-893A-99E0965F7EE7}"/>
              </a:ext>
            </a:extLst>
          </p:cNvPr>
          <p:cNvSpPr txBox="1"/>
          <p:nvPr/>
        </p:nvSpPr>
        <p:spPr>
          <a:xfrm>
            <a:off x="4914914" y="1944355"/>
            <a:ext cx="1525501" cy="1514967"/>
          </a:xfrm>
          <a:prstGeom prst="rect">
            <a:avLst/>
          </a:prstGeom>
          <a:noFill/>
        </p:spPr>
        <p:txBody>
          <a:bodyPr wrap="square" rtlCol="0">
            <a:spAutoFit/>
          </a:bodyPr>
          <a:lstStyle/>
          <a:p>
            <a:r>
              <a:rPr lang="sv-SE" sz="1600" b="1"/>
              <a:t>Risk för</a:t>
            </a:r>
          </a:p>
          <a:p>
            <a:pPr marL="173271" indent="-173271">
              <a:buFont typeface="Arial" panose="020B0604020202020204" pitchFamily="34" charset="0"/>
              <a:buChar char="•"/>
            </a:pPr>
            <a:r>
              <a:rPr lang="sv-SE" sz="1092"/>
              <a:t>Ökad frånvaro</a:t>
            </a:r>
          </a:p>
          <a:p>
            <a:pPr marL="173271" indent="-173271">
              <a:buFont typeface="Arial" panose="020B0604020202020204" pitchFamily="34" charset="0"/>
              <a:buChar char="•"/>
            </a:pPr>
            <a:r>
              <a:rPr lang="sv-SE" sz="1092"/>
              <a:t>Minskade prestationer i skolan</a:t>
            </a:r>
          </a:p>
          <a:p>
            <a:pPr marL="173271" indent="-173271">
              <a:buFont typeface="Arial" panose="020B0604020202020204" pitchFamily="34" charset="0"/>
              <a:buChar char="•"/>
            </a:pPr>
            <a:r>
              <a:rPr lang="sv-SE" sz="1092"/>
              <a:t>Försämrat självförtroende</a:t>
            </a:r>
          </a:p>
          <a:p>
            <a:pPr marL="173271" indent="-173271">
              <a:buFont typeface="Arial" panose="020B0604020202020204" pitchFamily="34" charset="0"/>
              <a:buChar char="•"/>
            </a:pPr>
            <a:r>
              <a:rPr lang="sv-SE" sz="1092"/>
              <a:t>Kan leda till en större psykisk ohälsa</a:t>
            </a:r>
          </a:p>
        </p:txBody>
      </p:sp>
      <p:sp>
        <p:nvSpPr>
          <p:cNvPr id="10" name="textruta 9">
            <a:extLst>
              <a:ext uri="{FF2B5EF4-FFF2-40B4-BE49-F238E27FC236}">
                <a16:creationId xmlns:a16="http://schemas.microsoft.com/office/drawing/2014/main" id="{BC16FB12-E4E2-4E6D-B57C-9CFA59AC911F}"/>
              </a:ext>
            </a:extLst>
          </p:cNvPr>
          <p:cNvSpPr txBox="1"/>
          <p:nvPr/>
        </p:nvSpPr>
        <p:spPr>
          <a:xfrm>
            <a:off x="6747665" y="1696277"/>
            <a:ext cx="4190033" cy="1153201"/>
          </a:xfrm>
          <a:prstGeom prst="rect">
            <a:avLst/>
          </a:prstGeom>
          <a:noFill/>
          <a:effectLst>
            <a:outerShdw blurRad="76200" dist="12700" dir="2700000" sy="-23000" kx="-800400" algn="bl" rotWithShape="0">
              <a:prstClr val="black">
                <a:alpha val="20000"/>
              </a:prstClr>
            </a:outerShdw>
          </a:effectLst>
        </p:spPr>
        <p:txBody>
          <a:bodyPr wrap="square" rtlCol="0" anchor="t">
            <a:spAutoFit/>
          </a:bodyPr>
          <a:lstStyle/>
          <a:p>
            <a:r>
              <a:rPr lang="sv-SE" sz="1600" b="1"/>
              <a:t>Fakta</a:t>
            </a:r>
            <a:endParaRPr lang="sv-SE" sz="1600" b="1">
              <a:cs typeface="Calibri Light"/>
            </a:endParaRPr>
          </a:p>
          <a:p>
            <a:pPr marL="277233" indent="-277233">
              <a:buFont typeface="Arial" panose="020B0604020202020204" pitchFamily="34" charset="0"/>
              <a:buChar char="•"/>
            </a:pPr>
            <a:r>
              <a:rPr lang="sv-SE" sz="1213"/>
              <a:t>58% av länets 15-åringa tjejer känner sig ganska eller mycket stressad</a:t>
            </a:r>
            <a:endParaRPr lang="sv-SE" sz="1213">
              <a:cs typeface="Calibri Light"/>
            </a:endParaRPr>
          </a:p>
          <a:p>
            <a:pPr marL="277233" indent="-277233">
              <a:buFont typeface="Arial" panose="020B0604020202020204" pitchFamily="34" charset="0"/>
              <a:buChar char="•"/>
            </a:pPr>
            <a:r>
              <a:rPr lang="sv-SE" sz="1213"/>
              <a:t>72% av länets tjejer i årskurs 9 och år 2 på gymnasiet känner sig stressade över skolprestatione</a:t>
            </a:r>
            <a:r>
              <a:rPr lang="sv-SE" sz="1455"/>
              <a:t>r </a:t>
            </a:r>
          </a:p>
        </p:txBody>
      </p:sp>
      <p:pic>
        <p:nvPicPr>
          <p:cNvPr id="2" name="Ljud 1">
            <a:hlinkClick r:id="" action="ppaction://media"/>
            <a:extLst>
              <a:ext uri="{FF2B5EF4-FFF2-40B4-BE49-F238E27FC236}">
                <a16:creationId xmlns:a16="http://schemas.microsoft.com/office/drawing/2014/main" id="{7D54CF83-C87F-4D0B-B65D-1F2F63C9D0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69956227"/>
      </p:ext>
    </p:extLst>
  </p:cSld>
  <p:clrMapOvr>
    <a:masterClrMapping/>
  </p:clrMapOvr>
  <mc:AlternateContent xmlns:mc="http://schemas.openxmlformats.org/markup-compatibility/2006" xmlns:p14="http://schemas.microsoft.com/office/powerpoint/2010/main">
    <mc:Choice Requires="p14">
      <p:transition spd="slow" p14:dur="2000" advTm="40902"/>
    </mc:Choice>
    <mc:Fallback xmlns="">
      <p:transition spd="slow" advTm="40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ruta 14">
            <a:extLst>
              <a:ext uri="{FF2B5EF4-FFF2-40B4-BE49-F238E27FC236}">
                <a16:creationId xmlns:a16="http://schemas.microsoft.com/office/drawing/2014/main" id="{C346EF24-05BE-4401-9594-5794A236EF46}"/>
              </a:ext>
            </a:extLst>
          </p:cNvPr>
          <p:cNvSpPr txBox="1"/>
          <p:nvPr/>
        </p:nvSpPr>
        <p:spPr>
          <a:xfrm>
            <a:off x="654016" y="472301"/>
            <a:ext cx="10285544" cy="6274165"/>
          </a:xfrm>
          <a:prstGeom prst="rect">
            <a:avLst/>
          </a:prstGeom>
          <a:solidFill>
            <a:srgbClr val="E2F2EF"/>
          </a:solidFill>
        </p:spPr>
        <p:txBody>
          <a:bodyPr rot="0" spcFirstLastPara="0" vertOverflow="overflow" horzOverflow="overflow" vert="horz" wrap="square" lIns="55445" tIns="27723" rIns="55445" bIns="27723" numCol="1" spcCol="0" rtlCol="0" fromWordArt="0" anchor="t" anchorCtr="0" forceAA="0" compatLnSpc="1">
            <a:prstTxWarp prst="textNoShape">
              <a:avLst/>
            </a:prstTxWarp>
            <a:spAutoFit/>
          </a:bodyPr>
          <a:lstStyle/>
          <a:p>
            <a:pPr algn="l"/>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p:txBody>
      </p:sp>
      <p:cxnSp>
        <p:nvCxnSpPr>
          <p:cNvPr id="12" name="Rak pilkoppling 11">
            <a:extLst>
              <a:ext uri="{FF2B5EF4-FFF2-40B4-BE49-F238E27FC236}">
                <a16:creationId xmlns:a16="http://schemas.microsoft.com/office/drawing/2014/main" id="{0D9A0799-1B96-4569-B081-16363A1F7B76}"/>
              </a:ext>
            </a:extLst>
          </p:cNvPr>
          <p:cNvCxnSpPr>
            <a:cxnSpLocks/>
          </p:cNvCxnSpPr>
          <p:nvPr/>
        </p:nvCxnSpPr>
        <p:spPr>
          <a:xfrm>
            <a:off x="1955689" y="2589421"/>
            <a:ext cx="8375589" cy="0"/>
          </a:xfrm>
          <a:prstGeom prst="straightConnector1">
            <a:avLst/>
          </a:prstGeom>
          <a:ln w="762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Ellips 16">
            <a:extLst>
              <a:ext uri="{FF2B5EF4-FFF2-40B4-BE49-F238E27FC236}">
                <a16:creationId xmlns:a16="http://schemas.microsoft.com/office/drawing/2014/main" id="{2ECA20B4-5EB7-456D-B73D-1B145D55DBC4}"/>
              </a:ext>
            </a:extLst>
          </p:cNvPr>
          <p:cNvSpPr/>
          <p:nvPr/>
        </p:nvSpPr>
        <p:spPr>
          <a:xfrm>
            <a:off x="2116308" y="2748552"/>
            <a:ext cx="349301" cy="349301"/>
          </a:xfrm>
          <a:prstGeom prst="ellipse">
            <a:avLst/>
          </a:prstGeom>
          <a:solidFill>
            <a:schemeClr val="accent4">
              <a:lumMod val="20000"/>
              <a:lumOff val="80000"/>
            </a:schemeClr>
          </a:solid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sp>
        <p:nvSpPr>
          <p:cNvPr id="18" name="textruta 17">
            <a:extLst>
              <a:ext uri="{FF2B5EF4-FFF2-40B4-BE49-F238E27FC236}">
                <a16:creationId xmlns:a16="http://schemas.microsoft.com/office/drawing/2014/main" id="{A9655127-2437-431F-80D5-0E0BA5A43F33}"/>
              </a:ext>
            </a:extLst>
          </p:cNvPr>
          <p:cNvSpPr txBox="1"/>
          <p:nvPr/>
        </p:nvSpPr>
        <p:spPr>
          <a:xfrm>
            <a:off x="2073556" y="3151149"/>
            <a:ext cx="682072" cy="764568"/>
          </a:xfrm>
          <a:prstGeom prst="rect">
            <a:avLst/>
          </a:prstGeom>
          <a:noFill/>
        </p:spPr>
        <p:txBody>
          <a:bodyPr wrap="square" rtlCol="0" anchor="t">
            <a:spAutoFit/>
          </a:bodyPr>
          <a:lstStyle/>
          <a:p>
            <a:r>
              <a:rPr lang="sv-SE" sz="1092"/>
              <a:t>Går till skol-</a:t>
            </a:r>
            <a:r>
              <a:rPr lang="sv-SE" sz="1092" err="1"/>
              <a:t>ssk</a:t>
            </a:r>
            <a:r>
              <a:rPr lang="sv-SE" sz="1092"/>
              <a:t> eller kurator</a:t>
            </a:r>
          </a:p>
        </p:txBody>
      </p:sp>
      <p:sp>
        <p:nvSpPr>
          <p:cNvPr id="19" name="Ellips 18">
            <a:extLst>
              <a:ext uri="{FF2B5EF4-FFF2-40B4-BE49-F238E27FC236}">
                <a16:creationId xmlns:a16="http://schemas.microsoft.com/office/drawing/2014/main" id="{B66F1E90-8294-4988-8C1B-04C098A1394C}"/>
              </a:ext>
            </a:extLst>
          </p:cNvPr>
          <p:cNvSpPr/>
          <p:nvPr/>
        </p:nvSpPr>
        <p:spPr>
          <a:xfrm>
            <a:off x="2753009" y="2748552"/>
            <a:ext cx="349301" cy="349301"/>
          </a:xfrm>
          <a:prstGeom prst="ellipse">
            <a:avLst/>
          </a:prstGeom>
          <a:solidFill>
            <a:schemeClr val="accent4">
              <a:lumMod val="20000"/>
              <a:lumOff val="80000"/>
            </a:schemeClr>
          </a:solid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sp>
        <p:nvSpPr>
          <p:cNvPr id="20" name="textruta 19">
            <a:extLst>
              <a:ext uri="{FF2B5EF4-FFF2-40B4-BE49-F238E27FC236}">
                <a16:creationId xmlns:a16="http://schemas.microsoft.com/office/drawing/2014/main" id="{AFD09812-C499-414D-836D-DDFDE2657A87}"/>
              </a:ext>
            </a:extLst>
          </p:cNvPr>
          <p:cNvSpPr txBox="1"/>
          <p:nvPr/>
        </p:nvSpPr>
        <p:spPr>
          <a:xfrm>
            <a:off x="2671990" y="3154093"/>
            <a:ext cx="836524" cy="428451"/>
          </a:xfrm>
          <a:prstGeom prst="rect">
            <a:avLst/>
          </a:prstGeom>
          <a:noFill/>
        </p:spPr>
        <p:txBody>
          <a:bodyPr wrap="square" rtlCol="0">
            <a:spAutoFit/>
          </a:bodyPr>
          <a:lstStyle/>
          <a:p>
            <a:r>
              <a:rPr lang="sv-SE" sz="1092"/>
              <a:t>Stödsamtal hos kurator</a:t>
            </a:r>
          </a:p>
        </p:txBody>
      </p:sp>
      <p:sp>
        <p:nvSpPr>
          <p:cNvPr id="21" name="Ellips 20">
            <a:extLst>
              <a:ext uri="{FF2B5EF4-FFF2-40B4-BE49-F238E27FC236}">
                <a16:creationId xmlns:a16="http://schemas.microsoft.com/office/drawing/2014/main" id="{7C67375E-C3C1-4D7C-8A9D-2C478C27FFE3}"/>
              </a:ext>
            </a:extLst>
          </p:cNvPr>
          <p:cNvSpPr/>
          <p:nvPr/>
        </p:nvSpPr>
        <p:spPr>
          <a:xfrm>
            <a:off x="3709253" y="2748552"/>
            <a:ext cx="349301" cy="349301"/>
          </a:xfrm>
          <a:prstGeom prst="ellipse">
            <a:avLst/>
          </a:prstGeom>
          <a:solidFill>
            <a:schemeClr val="accent4">
              <a:lumMod val="20000"/>
              <a:lumOff val="80000"/>
            </a:schemeClr>
          </a:solid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sp>
        <p:nvSpPr>
          <p:cNvPr id="23" name="textruta 22">
            <a:extLst>
              <a:ext uri="{FF2B5EF4-FFF2-40B4-BE49-F238E27FC236}">
                <a16:creationId xmlns:a16="http://schemas.microsoft.com/office/drawing/2014/main" id="{642E0C99-83CB-44A1-B052-0202BC96443D}"/>
              </a:ext>
            </a:extLst>
          </p:cNvPr>
          <p:cNvSpPr txBox="1"/>
          <p:nvPr/>
        </p:nvSpPr>
        <p:spPr>
          <a:xfrm rot="10800000" flipV="1">
            <a:off x="3672780" y="3128532"/>
            <a:ext cx="745031" cy="764568"/>
          </a:xfrm>
          <a:prstGeom prst="rect">
            <a:avLst/>
          </a:prstGeom>
          <a:noFill/>
        </p:spPr>
        <p:txBody>
          <a:bodyPr wrap="square" rtlCol="0">
            <a:spAutoFit/>
          </a:bodyPr>
          <a:lstStyle/>
          <a:p>
            <a:r>
              <a:rPr lang="sv-SE" sz="1092"/>
              <a:t>Erbjuds samtal hos olika aktörer</a:t>
            </a:r>
          </a:p>
        </p:txBody>
      </p:sp>
      <p:sp>
        <p:nvSpPr>
          <p:cNvPr id="25" name="textruta 24">
            <a:extLst>
              <a:ext uri="{FF2B5EF4-FFF2-40B4-BE49-F238E27FC236}">
                <a16:creationId xmlns:a16="http://schemas.microsoft.com/office/drawing/2014/main" id="{CE14E91C-7A9B-4805-A63D-E5011608F573}"/>
              </a:ext>
            </a:extLst>
          </p:cNvPr>
          <p:cNvSpPr txBox="1"/>
          <p:nvPr/>
        </p:nvSpPr>
        <p:spPr>
          <a:xfrm rot="10800000" flipV="1">
            <a:off x="6290014" y="3152241"/>
            <a:ext cx="845953" cy="428451"/>
          </a:xfrm>
          <a:prstGeom prst="rect">
            <a:avLst/>
          </a:prstGeom>
          <a:noFill/>
        </p:spPr>
        <p:txBody>
          <a:bodyPr wrap="square" rtlCol="0" anchor="t">
            <a:spAutoFit/>
          </a:bodyPr>
          <a:lstStyle/>
          <a:p>
            <a:r>
              <a:rPr lang="sv-SE" sz="1092"/>
              <a:t>Somatiska besvär</a:t>
            </a:r>
            <a:endParaRPr lang="sv-SE" sz="1092">
              <a:cs typeface="Calibri Light"/>
            </a:endParaRPr>
          </a:p>
        </p:txBody>
      </p:sp>
      <p:sp>
        <p:nvSpPr>
          <p:cNvPr id="29" name="textruta 28">
            <a:extLst>
              <a:ext uri="{FF2B5EF4-FFF2-40B4-BE49-F238E27FC236}">
                <a16:creationId xmlns:a16="http://schemas.microsoft.com/office/drawing/2014/main" id="{8DDDC9C6-187B-4761-BDF3-2A17AD7EE628}"/>
              </a:ext>
            </a:extLst>
          </p:cNvPr>
          <p:cNvSpPr txBox="1"/>
          <p:nvPr/>
        </p:nvSpPr>
        <p:spPr>
          <a:xfrm rot="10800000" flipV="1">
            <a:off x="5452348" y="1643345"/>
            <a:ext cx="688880" cy="428451"/>
          </a:xfrm>
          <a:prstGeom prst="rect">
            <a:avLst/>
          </a:prstGeom>
          <a:noFill/>
        </p:spPr>
        <p:txBody>
          <a:bodyPr wrap="square" rtlCol="0" anchor="t">
            <a:spAutoFit/>
          </a:bodyPr>
          <a:lstStyle/>
          <a:p>
            <a:r>
              <a:rPr lang="sv-SE" sz="1092"/>
              <a:t>Remiss till BUH</a:t>
            </a:r>
          </a:p>
        </p:txBody>
      </p:sp>
      <p:sp>
        <p:nvSpPr>
          <p:cNvPr id="32" name="textruta 31">
            <a:extLst>
              <a:ext uri="{FF2B5EF4-FFF2-40B4-BE49-F238E27FC236}">
                <a16:creationId xmlns:a16="http://schemas.microsoft.com/office/drawing/2014/main" id="{2F62A605-B55C-4D6B-B554-FCC91026B577}"/>
              </a:ext>
            </a:extLst>
          </p:cNvPr>
          <p:cNvSpPr txBox="1"/>
          <p:nvPr/>
        </p:nvSpPr>
        <p:spPr>
          <a:xfrm>
            <a:off x="782644" y="2971013"/>
            <a:ext cx="1386258" cy="338554"/>
          </a:xfrm>
          <a:prstGeom prst="rect">
            <a:avLst/>
          </a:prstGeom>
          <a:noFill/>
        </p:spPr>
        <p:txBody>
          <a:bodyPr wrap="square" rtlCol="0">
            <a:spAutoFit/>
          </a:bodyPr>
          <a:lstStyle/>
          <a:p>
            <a:r>
              <a:rPr lang="sv-SE" sz="1600" b="1">
                <a:solidFill>
                  <a:schemeClr val="accent3">
                    <a:lumMod val="75000"/>
                  </a:schemeClr>
                </a:solidFill>
              </a:rPr>
              <a:t>Klaras väg</a:t>
            </a:r>
          </a:p>
        </p:txBody>
      </p:sp>
      <p:sp>
        <p:nvSpPr>
          <p:cNvPr id="33" name="textruta 32">
            <a:extLst>
              <a:ext uri="{FF2B5EF4-FFF2-40B4-BE49-F238E27FC236}">
                <a16:creationId xmlns:a16="http://schemas.microsoft.com/office/drawing/2014/main" id="{A9ABFBDA-2265-4DA1-BCEA-0BEBD34CFCB1}"/>
              </a:ext>
            </a:extLst>
          </p:cNvPr>
          <p:cNvSpPr txBox="1"/>
          <p:nvPr/>
        </p:nvSpPr>
        <p:spPr>
          <a:xfrm>
            <a:off x="762241" y="1838211"/>
            <a:ext cx="1409816" cy="584775"/>
          </a:xfrm>
          <a:prstGeom prst="rect">
            <a:avLst/>
          </a:prstGeom>
          <a:noFill/>
        </p:spPr>
        <p:txBody>
          <a:bodyPr wrap="square" rtlCol="0">
            <a:spAutoFit/>
          </a:bodyPr>
          <a:lstStyle/>
          <a:p>
            <a:r>
              <a:rPr lang="sv-SE" sz="1600" b="1">
                <a:solidFill>
                  <a:schemeClr val="accent3">
                    <a:lumMod val="75000"/>
                  </a:schemeClr>
                </a:solidFill>
              </a:rPr>
              <a:t>Perspektiv från verksamheter</a:t>
            </a:r>
          </a:p>
        </p:txBody>
      </p:sp>
      <p:sp>
        <p:nvSpPr>
          <p:cNvPr id="34" name="Ellips 33">
            <a:extLst>
              <a:ext uri="{FF2B5EF4-FFF2-40B4-BE49-F238E27FC236}">
                <a16:creationId xmlns:a16="http://schemas.microsoft.com/office/drawing/2014/main" id="{33D6DACB-761B-4F03-964F-FE4FB3D87132}"/>
              </a:ext>
            </a:extLst>
          </p:cNvPr>
          <p:cNvSpPr/>
          <p:nvPr/>
        </p:nvSpPr>
        <p:spPr>
          <a:xfrm>
            <a:off x="3268291" y="2161072"/>
            <a:ext cx="349301" cy="349301"/>
          </a:xfrm>
          <a:prstGeom prst="ellipse">
            <a:avLst/>
          </a:prstGeom>
          <a:solidFill>
            <a:schemeClr val="accent4">
              <a:lumMod val="40000"/>
              <a:lumOff val="60000"/>
            </a:schemeClr>
          </a:solid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cs typeface="Calibri Light"/>
            </a:endParaRPr>
          </a:p>
          <a:p>
            <a:pPr algn="ctr"/>
            <a:endParaRPr lang="sv-SE" sz="1092">
              <a:cs typeface="Calibri Light"/>
            </a:endParaRPr>
          </a:p>
        </p:txBody>
      </p:sp>
      <p:sp>
        <p:nvSpPr>
          <p:cNvPr id="35" name="textruta 34">
            <a:extLst>
              <a:ext uri="{FF2B5EF4-FFF2-40B4-BE49-F238E27FC236}">
                <a16:creationId xmlns:a16="http://schemas.microsoft.com/office/drawing/2014/main" id="{10ED17CC-138C-481E-8CF7-5C9FB36820A6}"/>
              </a:ext>
            </a:extLst>
          </p:cNvPr>
          <p:cNvSpPr txBox="1"/>
          <p:nvPr/>
        </p:nvSpPr>
        <p:spPr>
          <a:xfrm rot="10800000" flipV="1">
            <a:off x="3256700" y="1673066"/>
            <a:ext cx="688880" cy="428451"/>
          </a:xfrm>
          <a:prstGeom prst="rect">
            <a:avLst/>
          </a:prstGeom>
          <a:noFill/>
        </p:spPr>
        <p:txBody>
          <a:bodyPr wrap="square" rtlCol="0">
            <a:spAutoFit/>
          </a:bodyPr>
          <a:lstStyle/>
          <a:p>
            <a:r>
              <a:rPr lang="sv-SE" sz="1092"/>
              <a:t>Lyfts på EHT</a:t>
            </a:r>
          </a:p>
        </p:txBody>
      </p:sp>
      <p:sp>
        <p:nvSpPr>
          <p:cNvPr id="37" name="textruta 36">
            <a:extLst>
              <a:ext uri="{FF2B5EF4-FFF2-40B4-BE49-F238E27FC236}">
                <a16:creationId xmlns:a16="http://schemas.microsoft.com/office/drawing/2014/main" id="{B0E0B537-CBC5-4544-950C-F106D44D38DF}"/>
              </a:ext>
            </a:extLst>
          </p:cNvPr>
          <p:cNvSpPr txBox="1"/>
          <p:nvPr/>
        </p:nvSpPr>
        <p:spPr>
          <a:xfrm rot="10800000" flipV="1">
            <a:off x="3824551" y="1677838"/>
            <a:ext cx="816592" cy="428451"/>
          </a:xfrm>
          <a:prstGeom prst="rect">
            <a:avLst/>
          </a:prstGeom>
          <a:noFill/>
        </p:spPr>
        <p:txBody>
          <a:bodyPr wrap="square" rtlCol="0">
            <a:spAutoFit/>
          </a:bodyPr>
          <a:lstStyle/>
          <a:p>
            <a:r>
              <a:rPr lang="sv-SE" sz="1092"/>
              <a:t>Anpassning i skolan</a:t>
            </a:r>
          </a:p>
        </p:txBody>
      </p:sp>
      <p:sp>
        <p:nvSpPr>
          <p:cNvPr id="42" name="Ellips 41">
            <a:extLst>
              <a:ext uri="{FF2B5EF4-FFF2-40B4-BE49-F238E27FC236}">
                <a16:creationId xmlns:a16="http://schemas.microsoft.com/office/drawing/2014/main" id="{C8A122C1-89EB-4F64-B1EB-E4D53F4670EB}"/>
              </a:ext>
            </a:extLst>
          </p:cNvPr>
          <p:cNvSpPr/>
          <p:nvPr/>
        </p:nvSpPr>
        <p:spPr>
          <a:xfrm>
            <a:off x="7638548" y="2143205"/>
            <a:ext cx="349301" cy="349301"/>
          </a:xfrm>
          <a:prstGeom prst="ellipse">
            <a:avLst/>
          </a:prstGeom>
          <a:solidFill>
            <a:schemeClr val="accent4">
              <a:lumMod val="40000"/>
              <a:lumOff val="60000"/>
            </a:schemeClr>
          </a:solid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sp>
        <p:nvSpPr>
          <p:cNvPr id="43" name="textruta 42">
            <a:extLst>
              <a:ext uri="{FF2B5EF4-FFF2-40B4-BE49-F238E27FC236}">
                <a16:creationId xmlns:a16="http://schemas.microsoft.com/office/drawing/2014/main" id="{D2A6C51A-06E4-41BB-BE26-7574F0388BCA}"/>
              </a:ext>
            </a:extLst>
          </p:cNvPr>
          <p:cNvSpPr txBox="1"/>
          <p:nvPr/>
        </p:nvSpPr>
        <p:spPr>
          <a:xfrm rot="10800000" flipV="1">
            <a:off x="7435780" y="1363183"/>
            <a:ext cx="816592" cy="764568"/>
          </a:xfrm>
          <a:prstGeom prst="rect">
            <a:avLst/>
          </a:prstGeom>
          <a:noFill/>
        </p:spPr>
        <p:txBody>
          <a:bodyPr wrap="square" rtlCol="0" anchor="t">
            <a:spAutoFit/>
          </a:bodyPr>
          <a:lstStyle/>
          <a:p>
            <a:r>
              <a:rPr lang="sv-SE" sz="1092"/>
              <a:t>Skolans resurser är fortsatt uttömda</a:t>
            </a:r>
          </a:p>
        </p:txBody>
      </p:sp>
      <p:sp>
        <p:nvSpPr>
          <p:cNvPr id="44" name="Ellips 43">
            <a:extLst>
              <a:ext uri="{FF2B5EF4-FFF2-40B4-BE49-F238E27FC236}">
                <a16:creationId xmlns:a16="http://schemas.microsoft.com/office/drawing/2014/main" id="{71A2FFC6-801E-4E44-9B76-6ACBA508A59E}"/>
              </a:ext>
            </a:extLst>
          </p:cNvPr>
          <p:cNvSpPr/>
          <p:nvPr/>
        </p:nvSpPr>
        <p:spPr>
          <a:xfrm>
            <a:off x="4722745" y="2153117"/>
            <a:ext cx="349301" cy="349301"/>
          </a:xfrm>
          <a:prstGeom prst="ellipse">
            <a:avLst/>
          </a:prstGeom>
          <a:solidFill>
            <a:schemeClr val="accent4">
              <a:lumMod val="40000"/>
              <a:lumOff val="60000"/>
            </a:schemeClr>
          </a:solid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sp>
        <p:nvSpPr>
          <p:cNvPr id="45" name="textruta 44">
            <a:extLst>
              <a:ext uri="{FF2B5EF4-FFF2-40B4-BE49-F238E27FC236}">
                <a16:creationId xmlns:a16="http://schemas.microsoft.com/office/drawing/2014/main" id="{DCB93FC8-075B-4885-89DD-2BBD5BDCD079}"/>
              </a:ext>
            </a:extLst>
          </p:cNvPr>
          <p:cNvSpPr txBox="1"/>
          <p:nvPr/>
        </p:nvSpPr>
        <p:spPr>
          <a:xfrm rot="10800000" flipV="1">
            <a:off x="4600915" y="1591257"/>
            <a:ext cx="816592" cy="596510"/>
          </a:xfrm>
          <a:prstGeom prst="rect">
            <a:avLst/>
          </a:prstGeom>
          <a:noFill/>
        </p:spPr>
        <p:txBody>
          <a:bodyPr wrap="square" rtlCol="0">
            <a:spAutoFit/>
          </a:bodyPr>
          <a:lstStyle/>
          <a:p>
            <a:r>
              <a:rPr lang="sv-SE" sz="1092"/>
              <a:t>Skolans resurser är uttömda</a:t>
            </a:r>
          </a:p>
        </p:txBody>
      </p:sp>
      <p:sp>
        <p:nvSpPr>
          <p:cNvPr id="51" name="Ellips 50">
            <a:extLst>
              <a:ext uri="{FF2B5EF4-FFF2-40B4-BE49-F238E27FC236}">
                <a16:creationId xmlns:a16="http://schemas.microsoft.com/office/drawing/2014/main" id="{E722B413-077B-4EF4-810F-8E769FAA2FA0}"/>
              </a:ext>
            </a:extLst>
          </p:cNvPr>
          <p:cNvSpPr/>
          <p:nvPr/>
        </p:nvSpPr>
        <p:spPr>
          <a:xfrm>
            <a:off x="8437685" y="2140724"/>
            <a:ext cx="349301" cy="349301"/>
          </a:xfrm>
          <a:prstGeom prst="ellipse">
            <a:avLst/>
          </a:prstGeom>
          <a:solidFill>
            <a:schemeClr val="accent4">
              <a:lumMod val="40000"/>
              <a:lumOff val="60000"/>
            </a:schemeClr>
          </a:solid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sp>
        <p:nvSpPr>
          <p:cNvPr id="52" name="textruta 51">
            <a:extLst>
              <a:ext uri="{FF2B5EF4-FFF2-40B4-BE49-F238E27FC236}">
                <a16:creationId xmlns:a16="http://schemas.microsoft.com/office/drawing/2014/main" id="{97BF56F6-5D9B-4DFB-9DAF-ADFEDD69C00B}"/>
              </a:ext>
            </a:extLst>
          </p:cNvPr>
          <p:cNvSpPr txBox="1"/>
          <p:nvPr/>
        </p:nvSpPr>
        <p:spPr>
          <a:xfrm rot="10800000" flipV="1">
            <a:off x="8360822" y="1580826"/>
            <a:ext cx="688880" cy="596510"/>
          </a:xfrm>
          <a:prstGeom prst="rect">
            <a:avLst/>
          </a:prstGeom>
          <a:noFill/>
        </p:spPr>
        <p:txBody>
          <a:bodyPr wrap="square" rtlCol="0">
            <a:spAutoFit/>
          </a:bodyPr>
          <a:lstStyle/>
          <a:p>
            <a:r>
              <a:rPr lang="sv-SE" sz="1092"/>
              <a:t>Remiss skickas till BUP</a:t>
            </a:r>
          </a:p>
        </p:txBody>
      </p:sp>
      <p:sp>
        <p:nvSpPr>
          <p:cNvPr id="56" name="textruta 55">
            <a:extLst>
              <a:ext uri="{FF2B5EF4-FFF2-40B4-BE49-F238E27FC236}">
                <a16:creationId xmlns:a16="http://schemas.microsoft.com/office/drawing/2014/main" id="{1B51364E-3996-4D9F-86D4-4DDBBC224D01}"/>
              </a:ext>
            </a:extLst>
          </p:cNvPr>
          <p:cNvSpPr txBox="1"/>
          <p:nvPr/>
        </p:nvSpPr>
        <p:spPr>
          <a:xfrm rot="10800000" flipV="1">
            <a:off x="8850039" y="3180932"/>
            <a:ext cx="816592" cy="428451"/>
          </a:xfrm>
          <a:prstGeom prst="rect">
            <a:avLst/>
          </a:prstGeom>
          <a:noFill/>
        </p:spPr>
        <p:txBody>
          <a:bodyPr wrap="square" rtlCol="0">
            <a:spAutoFit/>
          </a:bodyPr>
          <a:lstStyle/>
          <a:p>
            <a:r>
              <a:rPr lang="sv-SE" sz="1092"/>
              <a:t>Får tid till BUP</a:t>
            </a:r>
          </a:p>
        </p:txBody>
      </p:sp>
      <p:sp>
        <p:nvSpPr>
          <p:cNvPr id="2" name="textruta 1">
            <a:extLst>
              <a:ext uri="{FF2B5EF4-FFF2-40B4-BE49-F238E27FC236}">
                <a16:creationId xmlns:a16="http://schemas.microsoft.com/office/drawing/2014/main" id="{D4F9DF73-AF30-4824-A37B-B0A62A00DFE2}"/>
              </a:ext>
            </a:extLst>
          </p:cNvPr>
          <p:cNvSpPr txBox="1"/>
          <p:nvPr/>
        </p:nvSpPr>
        <p:spPr>
          <a:xfrm>
            <a:off x="5019870" y="1416353"/>
            <a:ext cx="515266" cy="502895"/>
          </a:xfrm>
          <a:prstGeom prst="rect">
            <a:avLst/>
          </a:prstGeom>
          <a:noFill/>
        </p:spPr>
        <p:txBody>
          <a:bodyPr wrap="square" rtlCol="0">
            <a:spAutoFit/>
          </a:bodyPr>
          <a:lstStyle/>
          <a:p>
            <a:r>
              <a:rPr lang="sv-SE" sz="2668" b="1">
                <a:solidFill>
                  <a:srgbClr val="FF0000"/>
                </a:solidFill>
              </a:rPr>
              <a:t>!</a:t>
            </a:r>
          </a:p>
        </p:txBody>
      </p:sp>
      <p:sp>
        <p:nvSpPr>
          <p:cNvPr id="40" name="Ellips 39">
            <a:extLst>
              <a:ext uri="{FF2B5EF4-FFF2-40B4-BE49-F238E27FC236}">
                <a16:creationId xmlns:a16="http://schemas.microsoft.com/office/drawing/2014/main" id="{F87057A6-2115-454B-86A0-4D9A21D7306F}"/>
              </a:ext>
            </a:extLst>
          </p:cNvPr>
          <p:cNvSpPr/>
          <p:nvPr/>
        </p:nvSpPr>
        <p:spPr>
          <a:xfrm>
            <a:off x="2750160" y="2160555"/>
            <a:ext cx="349301" cy="349301"/>
          </a:xfrm>
          <a:prstGeom prst="ellipse">
            <a:avLst/>
          </a:prstGeom>
          <a:solidFill>
            <a:schemeClr val="accent4">
              <a:lumMod val="40000"/>
              <a:lumOff val="60000"/>
            </a:schemeClr>
          </a:solid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cs typeface="Calibri Light"/>
            </a:endParaRPr>
          </a:p>
          <a:p>
            <a:pPr algn="ctr"/>
            <a:endParaRPr lang="sv-SE" sz="1092">
              <a:cs typeface="Calibri Light"/>
            </a:endParaRPr>
          </a:p>
        </p:txBody>
      </p:sp>
      <p:sp>
        <p:nvSpPr>
          <p:cNvPr id="41" name="textruta 40">
            <a:extLst>
              <a:ext uri="{FF2B5EF4-FFF2-40B4-BE49-F238E27FC236}">
                <a16:creationId xmlns:a16="http://schemas.microsoft.com/office/drawing/2014/main" id="{92986F00-7C5B-43CD-934A-2E063296E5D9}"/>
              </a:ext>
            </a:extLst>
          </p:cNvPr>
          <p:cNvSpPr txBox="1"/>
          <p:nvPr/>
        </p:nvSpPr>
        <p:spPr>
          <a:xfrm>
            <a:off x="2671531" y="1524157"/>
            <a:ext cx="745031" cy="596510"/>
          </a:xfrm>
          <a:prstGeom prst="rect">
            <a:avLst/>
          </a:prstGeom>
          <a:noFill/>
        </p:spPr>
        <p:txBody>
          <a:bodyPr wrap="square" rtlCol="0">
            <a:spAutoFit/>
          </a:bodyPr>
          <a:lstStyle/>
          <a:p>
            <a:r>
              <a:rPr lang="sv-SE" sz="1092"/>
              <a:t>Stödsamtal hos kurator</a:t>
            </a:r>
          </a:p>
        </p:txBody>
      </p:sp>
      <p:sp>
        <p:nvSpPr>
          <p:cNvPr id="3" name="textruta 2">
            <a:extLst>
              <a:ext uri="{FF2B5EF4-FFF2-40B4-BE49-F238E27FC236}">
                <a16:creationId xmlns:a16="http://schemas.microsoft.com/office/drawing/2014/main" id="{0B5257CE-8A1D-479C-9CBE-ED29294DF8AB}"/>
              </a:ext>
            </a:extLst>
          </p:cNvPr>
          <p:cNvSpPr txBox="1"/>
          <p:nvPr/>
        </p:nvSpPr>
        <p:spPr>
          <a:xfrm>
            <a:off x="3729547" y="4711825"/>
            <a:ext cx="930112" cy="896286"/>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r>
              <a:rPr lang="sv-SE" sz="1092">
                <a:ea typeface="+mn-lt"/>
                <a:cs typeface="+mn-lt"/>
              </a:rPr>
              <a:t>Bollas ibland tillbaka till elevhälsan från vårdcentralen</a:t>
            </a:r>
            <a:endParaRPr lang="sv-SE" sz="1092"/>
          </a:p>
        </p:txBody>
      </p:sp>
      <p:sp>
        <p:nvSpPr>
          <p:cNvPr id="4" name="textruta 3">
            <a:extLst>
              <a:ext uri="{FF2B5EF4-FFF2-40B4-BE49-F238E27FC236}">
                <a16:creationId xmlns:a16="http://schemas.microsoft.com/office/drawing/2014/main" id="{465E58D2-DC2C-4974-8CDC-6255FDDA2B0C}"/>
              </a:ext>
            </a:extLst>
          </p:cNvPr>
          <p:cNvSpPr txBox="1"/>
          <p:nvPr/>
        </p:nvSpPr>
        <p:spPr>
          <a:xfrm>
            <a:off x="2601202" y="4711099"/>
            <a:ext cx="1016390" cy="1400462"/>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r>
              <a:rPr lang="sv-SE" sz="1092">
                <a:cs typeface="Calibri Light"/>
              </a:rPr>
              <a:t>Kommunerna skjuter till olika mycket resurser. Varierar mellan 4 samtal till samtal varje vecka i tre år</a:t>
            </a:r>
          </a:p>
        </p:txBody>
      </p:sp>
      <p:sp>
        <p:nvSpPr>
          <p:cNvPr id="47" name="Multiplikationstecken 46">
            <a:extLst>
              <a:ext uri="{FF2B5EF4-FFF2-40B4-BE49-F238E27FC236}">
                <a16:creationId xmlns:a16="http://schemas.microsoft.com/office/drawing/2014/main" id="{1BCC4F06-B53D-4878-8F2A-5AE2B706712D}"/>
              </a:ext>
            </a:extLst>
          </p:cNvPr>
          <p:cNvSpPr/>
          <p:nvPr/>
        </p:nvSpPr>
        <p:spPr>
          <a:xfrm>
            <a:off x="6173642" y="4496079"/>
            <a:ext cx="305639" cy="472938"/>
          </a:xfrm>
          <a:prstGeom prst="mathMultiply">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sp>
        <p:nvSpPr>
          <p:cNvPr id="48" name="Multiplikationstecken 47">
            <a:extLst>
              <a:ext uri="{FF2B5EF4-FFF2-40B4-BE49-F238E27FC236}">
                <a16:creationId xmlns:a16="http://schemas.microsoft.com/office/drawing/2014/main" id="{14FC936C-3814-4F3B-87CC-BD7E28F092FA}"/>
              </a:ext>
            </a:extLst>
          </p:cNvPr>
          <p:cNvSpPr/>
          <p:nvPr/>
        </p:nvSpPr>
        <p:spPr>
          <a:xfrm>
            <a:off x="4459634" y="4517645"/>
            <a:ext cx="305639" cy="472938"/>
          </a:xfrm>
          <a:prstGeom prst="mathMultiply">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sp>
        <p:nvSpPr>
          <p:cNvPr id="7" name="textruta 6">
            <a:extLst>
              <a:ext uri="{FF2B5EF4-FFF2-40B4-BE49-F238E27FC236}">
                <a16:creationId xmlns:a16="http://schemas.microsoft.com/office/drawing/2014/main" id="{3FDABF4F-0147-4D8A-9264-708F2BEA933D}"/>
              </a:ext>
            </a:extLst>
          </p:cNvPr>
          <p:cNvSpPr txBox="1"/>
          <p:nvPr/>
        </p:nvSpPr>
        <p:spPr>
          <a:xfrm>
            <a:off x="7813199" y="4711099"/>
            <a:ext cx="878345" cy="1400462"/>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r>
              <a:rPr lang="sv-SE" sz="1092">
                <a:ea typeface="+mn-lt"/>
                <a:cs typeface="+mn-lt"/>
              </a:rPr>
              <a:t>kurator på skolan får fortsätta hålla samtal trots att resurser inte finns</a:t>
            </a:r>
            <a:endParaRPr lang="sv-SE" sz="1092"/>
          </a:p>
          <a:p>
            <a:pPr algn="l"/>
            <a:endParaRPr lang="sv-SE" sz="1092">
              <a:cs typeface="Calibri Light"/>
            </a:endParaRPr>
          </a:p>
        </p:txBody>
      </p:sp>
      <p:sp>
        <p:nvSpPr>
          <p:cNvPr id="49" name="Multiplikationstecken 48">
            <a:extLst>
              <a:ext uri="{FF2B5EF4-FFF2-40B4-BE49-F238E27FC236}">
                <a16:creationId xmlns:a16="http://schemas.microsoft.com/office/drawing/2014/main" id="{00A36565-0A2A-4764-A68C-F5B87FAD25A6}"/>
              </a:ext>
            </a:extLst>
          </p:cNvPr>
          <p:cNvSpPr/>
          <p:nvPr/>
        </p:nvSpPr>
        <p:spPr>
          <a:xfrm>
            <a:off x="3371340" y="4457772"/>
            <a:ext cx="305639" cy="516070"/>
          </a:xfrm>
          <a:prstGeom prst="mathMultiply">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sp>
        <p:nvSpPr>
          <p:cNvPr id="50" name="Ellips 49">
            <a:extLst>
              <a:ext uri="{FF2B5EF4-FFF2-40B4-BE49-F238E27FC236}">
                <a16:creationId xmlns:a16="http://schemas.microsoft.com/office/drawing/2014/main" id="{D12CD42B-BE69-4379-9C75-313279781142}"/>
              </a:ext>
            </a:extLst>
          </p:cNvPr>
          <p:cNvSpPr/>
          <p:nvPr/>
        </p:nvSpPr>
        <p:spPr>
          <a:xfrm>
            <a:off x="5505522" y="2150274"/>
            <a:ext cx="349301" cy="349301"/>
          </a:xfrm>
          <a:prstGeom prst="ellipse">
            <a:avLst/>
          </a:prstGeom>
          <a:solidFill>
            <a:schemeClr val="accent4">
              <a:lumMod val="40000"/>
              <a:lumOff val="60000"/>
            </a:schemeClr>
          </a:solid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sp>
        <p:nvSpPr>
          <p:cNvPr id="53" name="Ellips 52">
            <a:extLst>
              <a:ext uri="{FF2B5EF4-FFF2-40B4-BE49-F238E27FC236}">
                <a16:creationId xmlns:a16="http://schemas.microsoft.com/office/drawing/2014/main" id="{34FF95EA-8E9E-433A-9868-EECC21CE3113}"/>
              </a:ext>
            </a:extLst>
          </p:cNvPr>
          <p:cNvSpPr/>
          <p:nvPr/>
        </p:nvSpPr>
        <p:spPr>
          <a:xfrm>
            <a:off x="3943232" y="2151319"/>
            <a:ext cx="349301" cy="349301"/>
          </a:xfrm>
          <a:prstGeom prst="ellipse">
            <a:avLst/>
          </a:prstGeom>
          <a:solidFill>
            <a:schemeClr val="accent4">
              <a:lumMod val="40000"/>
              <a:lumOff val="60000"/>
            </a:schemeClr>
          </a:solid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sp>
        <p:nvSpPr>
          <p:cNvPr id="54" name="textruta 53">
            <a:extLst>
              <a:ext uri="{FF2B5EF4-FFF2-40B4-BE49-F238E27FC236}">
                <a16:creationId xmlns:a16="http://schemas.microsoft.com/office/drawing/2014/main" id="{E623C75F-4664-439A-A03D-8AA6283FE6DF}"/>
              </a:ext>
            </a:extLst>
          </p:cNvPr>
          <p:cNvSpPr txBox="1"/>
          <p:nvPr/>
        </p:nvSpPr>
        <p:spPr>
          <a:xfrm rot="10800000" flipV="1">
            <a:off x="5222586" y="3141313"/>
            <a:ext cx="829809" cy="764568"/>
          </a:xfrm>
          <a:prstGeom prst="rect">
            <a:avLst/>
          </a:prstGeom>
          <a:noFill/>
        </p:spPr>
        <p:txBody>
          <a:bodyPr wrap="square" rtlCol="0" anchor="t">
            <a:spAutoFit/>
          </a:bodyPr>
          <a:lstStyle/>
          <a:p>
            <a:r>
              <a:rPr lang="sv-SE" sz="1092"/>
              <a:t>Behov av fortsatt löpande stödsamtal</a:t>
            </a:r>
            <a:endParaRPr lang="sv-SE" sz="1092">
              <a:cs typeface="Calibri Light"/>
            </a:endParaRPr>
          </a:p>
        </p:txBody>
      </p:sp>
      <p:sp>
        <p:nvSpPr>
          <p:cNvPr id="57" name="Ellips 56">
            <a:extLst>
              <a:ext uri="{FF2B5EF4-FFF2-40B4-BE49-F238E27FC236}">
                <a16:creationId xmlns:a16="http://schemas.microsoft.com/office/drawing/2014/main" id="{1E5CD0E7-D603-43A0-AF15-163A3ABB5140}"/>
              </a:ext>
            </a:extLst>
          </p:cNvPr>
          <p:cNvSpPr/>
          <p:nvPr/>
        </p:nvSpPr>
        <p:spPr>
          <a:xfrm>
            <a:off x="4645349" y="2739928"/>
            <a:ext cx="349301" cy="349301"/>
          </a:xfrm>
          <a:prstGeom prst="ellipse">
            <a:avLst/>
          </a:prstGeom>
          <a:solidFill>
            <a:schemeClr val="accent4">
              <a:lumMod val="20000"/>
              <a:lumOff val="80000"/>
            </a:schemeClr>
          </a:solid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sp>
        <p:nvSpPr>
          <p:cNvPr id="58" name="textruta 57">
            <a:extLst>
              <a:ext uri="{FF2B5EF4-FFF2-40B4-BE49-F238E27FC236}">
                <a16:creationId xmlns:a16="http://schemas.microsoft.com/office/drawing/2014/main" id="{65A278B5-D2C1-4451-B740-DAD3AA2350A6}"/>
              </a:ext>
            </a:extLst>
          </p:cNvPr>
          <p:cNvSpPr txBox="1"/>
          <p:nvPr/>
        </p:nvSpPr>
        <p:spPr>
          <a:xfrm>
            <a:off x="5546266" y="4707598"/>
            <a:ext cx="990507" cy="1904639"/>
          </a:xfrm>
          <a:prstGeom prst="rect">
            <a:avLst/>
          </a:prstGeom>
          <a:noFill/>
        </p:spPr>
        <p:txBody>
          <a:bodyPr rot="0" spcFirstLastPara="0" vertOverflow="overflow" horzOverflow="overflow" vert="horz" wrap="square" lIns="55449" tIns="27725" rIns="55449" bIns="27725" numCol="1" spcCol="0" rtlCol="0" fromWordArt="0" anchor="t" anchorCtr="0" forceAA="0" compatLnSpc="1">
            <a:prstTxWarp prst="textNoShape">
              <a:avLst/>
            </a:prstTxWarp>
            <a:spAutoFit/>
          </a:bodyPr>
          <a:lstStyle/>
          <a:p>
            <a:r>
              <a:rPr lang="sv-SE" sz="1092">
                <a:ea typeface="+mn-lt"/>
                <a:cs typeface="+mn-lt"/>
              </a:rPr>
              <a:t>Behöver bedömas av elevhälsans medicinska team innan remiss kan skickas till BUH. Kan endast skickas av SSK/läk</a:t>
            </a:r>
            <a:endParaRPr lang="sv-SE" sz="1092"/>
          </a:p>
          <a:p>
            <a:pPr algn="l"/>
            <a:endParaRPr lang="sv-SE" sz="1092">
              <a:cs typeface="Calibri Light"/>
            </a:endParaRPr>
          </a:p>
        </p:txBody>
      </p:sp>
      <p:sp>
        <p:nvSpPr>
          <p:cNvPr id="59" name="textruta 58">
            <a:extLst>
              <a:ext uri="{FF2B5EF4-FFF2-40B4-BE49-F238E27FC236}">
                <a16:creationId xmlns:a16="http://schemas.microsoft.com/office/drawing/2014/main" id="{F11A1FC8-5AD9-4EEA-8ED6-4B456034FAC7}"/>
              </a:ext>
            </a:extLst>
          </p:cNvPr>
          <p:cNvSpPr txBox="1"/>
          <p:nvPr/>
        </p:nvSpPr>
        <p:spPr>
          <a:xfrm rot="10800000" flipV="1">
            <a:off x="4473476" y="3128533"/>
            <a:ext cx="813616" cy="764568"/>
          </a:xfrm>
          <a:prstGeom prst="rect">
            <a:avLst/>
          </a:prstGeom>
          <a:noFill/>
        </p:spPr>
        <p:txBody>
          <a:bodyPr wrap="square" rtlCol="0" anchor="t">
            <a:spAutoFit/>
          </a:bodyPr>
          <a:lstStyle/>
          <a:p>
            <a:r>
              <a:rPr lang="sv-SE" sz="1092"/>
              <a:t>Samverkan med vårdnads-havare</a:t>
            </a:r>
            <a:endParaRPr lang="sv-SE" sz="1092">
              <a:cs typeface="Calibri Light"/>
            </a:endParaRPr>
          </a:p>
        </p:txBody>
      </p:sp>
      <p:sp>
        <p:nvSpPr>
          <p:cNvPr id="60" name="Ellips 59">
            <a:extLst>
              <a:ext uri="{FF2B5EF4-FFF2-40B4-BE49-F238E27FC236}">
                <a16:creationId xmlns:a16="http://schemas.microsoft.com/office/drawing/2014/main" id="{03F7C162-B555-4DD9-8F43-21523CED26BF}"/>
              </a:ext>
            </a:extLst>
          </p:cNvPr>
          <p:cNvSpPr/>
          <p:nvPr/>
        </p:nvSpPr>
        <p:spPr>
          <a:xfrm>
            <a:off x="6522395" y="2150274"/>
            <a:ext cx="349301" cy="349301"/>
          </a:xfrm>
          <a:prstGeom prst="ellipse">
            <a:avLst/>
          </a:prstGeom>
          <a:solidFill>
            <a:schemeClr val="accent4">
              <a:lumMod val="40000"/>
              <a:lumOff val="60000"/>
            </a:schemeClr>
          </a:solid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sp>
        <p:nvSpPr>
          <p:cNvPr id="62" name="textruta 61">
            <a:extLst>
              <a:ext uri="{FF2B5EF4-FFF2-40B4-BE49-F238E27FC236}">
                <a16:creationId xmlns:a16="http://schemas.microsoft.com/office/drawing/2014/main" id="{AA584215-3D19-4C92-AD15-E7A96BD6607D}"/>
              </a:ext>
            </a:extLst>
          </p:cNvPr>
          <p:cNvSpPr txBox="1"/>
          <p:nvPr/>
        </p:nvSpPr>
        <p:spPr>
          <a:xfrm rot="10800000" flipV="1">
            <a:off x="6367861" y="1643342"/>
            <a:ext cx="816592" cy="428451"/>
          </a:xfrm>
          <a:prstGeom prst="rect">
            <a:avLst/>
          </a:prstGeom>
          <a:noFill/>
        </p:spPr>
        <p:txBody>
          <a:bodyPr wrap="square" rtlCol="0" anchor="t">
            <a:spAutoFit/>
          </a:bodyPr>
          <a:lstStyle/>
          <a:p>
            <a:r>
              <a:rPr lang="sv-SE" sz="1092">
                <a:ea typeface="+mn-lt"/>
                <a:cs typeface="+mn-lt"/>
              </a:rPr>
              <a:t>Remiss barnklinik</a:t>
            </a:r>
            <a:endParaRPr lang="sv-SE" sz="1092"/>
          </a:p>
        </p:txBody>
      </p:sp>
      <p:sp>
        <p:nvSpPr>
          <p:cNvPr id="8" name="Pil: höger 7">
            <a:extLst>
              <a:ext uri="{FF2B5EF4-FFF2-40B4-BE49-F238E27FC236}">
                <a16:creationId xmlns:a16="http://schemas.microsoft.com/office/drawing/2014/main" id="{5B532504-0B18-4A86-83CE-F57F988C4045}"/>
              </a:ext>
            </a:extLst>
          </p:cNvPr>
          <p:cNvSpPr/>
          <p:nvPr/>
        </p:nvSpPr>
        <p:spPr>
          <a:xfrm>
            <a:off x="5534451" y="2740484"/>
            <a:ext cx="4705753" cy="155140"/>
          </a:xfrm>
          <a:prstGeom prst="rightArrow">
            <a:avLst/>
          </a:prstGeom>
          <a:solidFill>
            <a:schemeClr val="accent3">
              <a:lumMod val="60000"/>
              <a:lumOff val="4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sp>
        <p:nvSpPr>
          <p:cNvPr id="11" name="Explosion: 8 punkter 10">
            <a:extLst>
              <a:ext uri="{FF2B5EF4-FFF2-40B4-BE49-F238E27FC236}">
                <a16:creationId xmlns:a16="http://schemas.microsoft.com/office/drawing/2014/main" id="{D0E65363-B9C8-48CB-B7D4-CC294E7ED955}"/>
              </a:ext>
            </a:extLst>
          </p:cNvPr>
          <p:cNvSpPr/>
          <p:nvPr/>
        </p:nvSpPr>
        <p:spPr>
          <a:xfrm>
            <a:off x="4881650" y="409325"/>
            <a:ext cx="1674527" cy="1254788"/>
          </a:xfrm>
          <a:prstGeom prst="irregularSeal1">
            <a:avLst/>
          </a:prstGeom>
          <a:solidFill>
            <a:schemeClr val="accent3">
              <a:lumMod val="40000"/>
              <a:lumOff val="60000"/>
            </a:schemeClr>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sv-SE" sz="728">
                <a:solidFill>
                  <a:schemeClr val="tx1"/>
                </a:solidFill>
                <a:ea typeface="+mn-lt"/>
                <a:cs typeface="+mn-lt"/>
              </a:rPr>
              <a:t>Mottas, har samtal men ingen problematik som behöver behandlas vidare</a:t>
            </a:r>
            <a:endParaRPr lang="sv-SE" sz="728">
              <a:solidFill>
                <a:schemeClr val="tx1"/>
              </a:solidFill>
            </a:endParaRPr>
          </a:p>
        </p:txBody>
      </p:sp>
      <p:sp>
        <p:nvSpPr>
          <p:cNvPr id="14" name="Explosion: 8 punkter 13">
            <a:extLst>
              <a:ext uri="{FF2B5EF4-FFF2-40B4-BE49-F238E27FC236}">
                <a16:creationId xmlns:a16="http://schemas.microsoft.com/office/drawing/2014/main" id="{53D0E78D-DF3F-45E9-8DB3-FDA435E0B14C}"/>
              </a:ext>
            </a:extLst>
          </p:cNvPr>
          <p:cNvSpPr/>
          <p:nvPr/>
        </p:nvSpPr>
        <p:spPr>
          <a:xfrm>
            <a:off x="6165537" y="764905"/>
            <a:ext cx="1106675" cy="951307"/>
          </a:xfrm>
          <a:prstGeom prst="irregularSeal1">
            <a:avLst/>
          </a:prstGeom>
          <a:solidFill>
            <a:schemeClr val="accent3">
              <a:lumMod val="60000"/>
              <a:lumOff val="40000"/>
            </a:schemeClr>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sv-SE" sz="728">
                <a:solidFill>
                  <a:schemeClr val="tx1"/>
                </a:solidFill>
                <a:ea typeface="+mn-lt"/>
                <a:cs typeface="+mn-lt"/>
              </a:rPr>
              <a:t>Ingen somatisk sjukdom</a:t>
            </a:r>
            <a:endParaRPr lang="sv-SE" sz="728">
              <a:solidFill>
                <a:schemeClr val="tx1"/>
              </a:solidFill>
            </a:endParaRPr>
          </a:p>
        </p:txBody>
      </p:sp>
      <p:sp>
        <p:nvSpPr>
          <p:cNvPr id="16" name="Pil: höger 15">
            <a:extLst>
              <a:ext uri="{FF2B5EF4-FFF2-40B4-BE49-F238E27FC236}">
                <a16:creationId xmlns:a16="http://schemas.microsoft.com/office/drawing/2014/main" id="{8041675F-2F1F-46C1-ADE2-D5EC3B232288}"/>
              </a:ext>
            </a:extLst>
          </p:cNvPr>
          <p:cNvSpPr/>
          <p:nvPr/>
        </p:nvSpPr>
        <p:spPr>
          <a:xfrm>
            <a:off x="6647969" y="2912624"/>
            <a:ext cx="3586854" cy="60438"/>
          </a:xfrm>
          <a:prstGeom prst="rightArrow">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sp>
        <p:nvSpPr>
          <p:cNvPr id="38" name="Ellips 37">
            <a:extLst>
              <a:ext uri="{FF2B5EF4-FFF2-40B4-BE49-F238E27FC236}">
                <a16:creationId xmlns:a16="http://schemas.microsoft.com/office/drawing/2014/main" id="{ED678088-6D31-414A-8271-473AC3F44967}"/>
              </a:ext>
            </a:extLst>
          </p:cNvPr>
          <p:cNvSpPr/>
          <p:nvPr/>
        </p:nvSpPr>
        <p:spPr>
          <a:xfrm>
            <a:off x="9741645" y="2774741"/>
            <a:ext cx="349301" cy="349301"/>
          </a:xfrm>
          <a:prstGeom prst="ellipse">
            <a:avLst/>
          </a:prstGeom>
          <a:solidFill>
            <a:schemeClr val="accent4">
              <a:lumMod val="20000"/>
              <a:lumOff val="80000"/>
            </a:schemeClr>
          </a:solid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sp>
        <p:nvSpPr>
          <p:cNvPr id="55" name="Ellips 54">
            <a:extLst>
              <a:ext uri="{FF2B5EF4-FFF2-40B4-BE49-F238E27FC236}">
                <a16:creationId xmlns:a16="http://schemas.microsoft.com/office/drawing/2014/main" id="{C2B4C181-8DD1-446B-A52D-3F62737201A9}"/>
              </a:ext>
            </a:extLst>
          </p:cNvPr>
          <p:cNvSpPr/>
          <p:nvPr/>
        </p:nvSpPr>
        <p:spPr>
          <a:xfrm>
            <a:off x="9013686" y="2777837"/>
            <a:ext cx="349301" cy="349301"/>
          </a:xfrm>
          <a:prstGeom prst="ellipse">
            <a:avLst/>
          </a:prstGeom>
          <a:solidFill>
            <a:schemeClr val="accent4">
              <a:lumMod val="20000"/>
              <a:lumOff val="80000"/>
            </a:schemeClr>
          </a:solid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sp>
        <p:nvSpPr>
          <p:cNvPr id="65" name="textruta 64">
            <a:extLst>
              <a:ext uri="{FF2B5EF4-FFF2-40B4-BE49-F238E27FC236}">
                <a16:creationId xmlns:a16="http://schemas.microsoft.com/office/drawing/2014/main" id="{EA6CC603-39DE-4370-86C8-6D7BBCB64212}"/>
              </a:ext>
            </a:extLst>
          </p:cNvPr>
          <p:cNvSpPr txBox="1"/>
          <p:nvPr/>
        </p:nvSpPr>
        <p:spPr>
          <a:xfrm rot="10800000" flipV="1">
            <a:off x="9566019" y="3098054"/>
            <a:ext cx="1094389" cy="764568"/>
          </a:xfrm>
          <a:prstGeom prst="rect">
            <a:avLst/>
          </a:prstGeom>
          <a:noFill/>
        </p:spPr>
        <p:txBody>
          <a:bodyPr wrap="square" rtlCol="0" anchor="t">
            <a:spAutoFit/>
          </a:bodyPr>
          <a:lstStyle/>
          <a:p>
            <a:r>
              <a:rPr lang="sv-SE" sz="1092"/>
              <a:t>Dåligt mående somatiska besvär fortsätter</a:t>
            </a:r>
            <a:endParaRPr lang="sv-SE" sz="1092">
              <a:cs typeface="Calibri Light"/>
            </a:endParaRPr>
          </a:p>
        </p:txBody>
      </p:sp>
      <p:sp>
        <p:nvSpPr>
          <p:cNvPr id="68" name="Explosion: 8 punkter 67">
            <a:extLst>
              <a:ext uri="{FF2B5EF4-FFF2-40B4-BE49-F238E27FC236}">
                <a16:creationId xmlns:a16="http://schemas.microsoft.com/office/drawing/2014/main" id="{FE5E035D-FA72-4A71-995C-97E9A65E5F65}"/>
              </a:ext>
            </a:extLst>
          </p:cNvPr>
          <p:cNvSpPr/>
          <p:nvPr/>
        </p:nvSpPr>
        <p:spPr>
          <a:xfrm>
            <a:off x="9343980" y="836008"/>
            <a:ext cx="1106675" cy="951307"/>
          </a:xfrm>
          <a:prstGeom prst="irregularSeal1">
            <a:avLst/>
          </a:prstGeom>
          <a:solidFill>
            <a:schemeClr val="accent3">
              <a:lumMod val="60000"/>
              <a:lumOff val="40000"/>
            </a:schemeClr>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sv-SE" sz="728">
                <a:solidFill>
                  <a:schemeClr val="tx1"/>
                </a:solidFill>
                <a:ea typeface="+mn-lt"/>
                <a:cs typeface="+mn-lt"/>
              </a:rPr>
              <a:t>Ingen diagnos</a:t>
            </a:r>
            <a:endParaRPr lang="sv-SE" sz="728">
              <a:solidFill>
                <a:schemeClr val="tx1"/>
              </a:solidFill>
              <a:cs typeface="Calibri Light"/>
            </a:endParaRPr>
          </a:p>
        </p:txBody>
      </p:sp>
      <p:sp>
        <p:nvSpPr>
          <p:cNvPr id="69" name="Ellips 68">
            <a:extLst>
              <a:ext uri="{FF2B5EF4-FFF2-40B4-BE49-F238E27FC236}">
                <a16:creationId xmlns:a16="http://schemas.microsoft.com/office/drawing/2014/main" id="{298CDD0E-76F7-40EA-A377-4592D0F880B3}"/>
              </a:ext>
            </a:extLst>
          </p:cNvPr>
          <p:cNvSpPr/>
          <p:nvPr/>
        </p:nvSpPr>
        <p:spPr>
          <a:xfrm>
            <a:off x="9402227" y="2145036"/>
            <a:ext cx="349301" cy="349301"/>
          </a:xfrm>
          <a:prstGeom prst="ellipse">
            <a:avLst/>
          </a:prstGeom>
          <a:solidFill>
            <a:schemeClr val="accent4">
              <a:lumMod val="40000"/>
              <a:lumOff val="60000"/>
            </a:schemeClr>
          </a:solid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sp>
        <p:nvSpPr>
          <p:cNvPr id="70" name="textruta 69">
            <a:extLst>
              <a:ext uri="{FF2B5EF4-FFF2-40B4-BE49-F238E27FC236}">
                <a16:creationId xmlns:a16="http://schemas.microsoft.com/office/drawing/2014/main" id="{40E8529B-8245-4ADB-8E16-B71E456FAFF7}"/>
              </a:ext>
            </a:extLst>
          </p:cNvPr>
          <p:cNvSpPr txBox="1"/>
          <p:nvPr/>
        </p:nvSpPr>
        <p:spPr>
          <a:xfrm rot="10800000" flipV="1">
            <a:off x="9268930" y="1686859"/>
            <a:ext cx="688880" cy="428451"/>
          </a:xfrm>
          <a:prstGeom prst="rect">
            <a:avLst/>
          </a:prstGeom>
          <a:noFill/>
        </p:spPr>
        <p:txBody>
          <a:bodyPr wrap="square" rtlCol="0" anchor="t">
            <a:spAutoFit/>
          </a:bodyPr>
          <a:lstStyle/>
          <a:p>
            <a:r>
              <a:rPr lang="sv-SE" sz="1092"/>
              <a:t>Bedöms på BUP</a:t>
            </a:r>
            <a:endParaRPr lang="sv-SE" sz="1092">
              <a:cs typeface="Calibri Light"/>
            </a:endParaRPr>
          </a:p>
        </p:txBody>
      </p:sp>
      <p:sp>
        <p:nvSpPr>
          <p:cNvPr id="71" name="Multiplikationstecken 70">
            <a:extLst>
              <a:ext uri="{FF2B5EF4-FFF2-40B4-BE49-F238E27FC236}">
                <a16:creationId xmlns:a16="http://schemas.microsoft.com/office/drawing/2014/main" id="{02F46AB5-D96A-479D-AD2C-0DE2AA5130DE}"/>
              </a:ext>
            </a:extLst>
          </p:cNvPr>
          <p:cNvSpPr/>
          <p:nvPr/>
        </p:nvSpPr>
        <p:spPr>
          <a:xfrm>
            <a:off x="8437435" y="4507213"/>
            <a:ext cx="305639" cy="516070"/>
          </a:xfrm>
          <a:prstGeom prst="mathMultiply">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sp>
        <p:nvSpPr>
          <p:cNvPr id="72" name="Rektangel 71">
            <a:extLst>
              <a:ext uri="{FF2B5EF4-FFF2-40B4-BE49-F238E27FC236}">
                <a16:creationId xmlns:a16="http://schemas.microsoft.com/office/drawing/2014/main" id="{72AB9BA6-AB56-414B-AC0F-9B72E3125207}"/>
              </a:ext>
            </a:extLst>
          </p:cNvPr>
          <p:cNvSpPr/>
          <p:nvPr/>
        </p:nvSpPr>
        <p:spPr>
          <a:xfrm>
            <a:off x="10535913" y="1524157"/>
            <a:ext cx="1561363" cy="3759039"/>
          </a:xfrm>
          <a:prstGeom prst="rect">
            <a:avLst/>
          </a:prstGeom>
          <a:solidFill>
            <a:schemeClr val="accent3">
              <a:lumMod val="60000"/>
              <a:lumOff val="40000"/>
            </a:schemeClr>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r>
              <a:rPr lang="sv-SE" sz="1600">
                <a:solidFill>
                  <a:schemeClr val="tx1"/>
                </a:solidFill>
                <a:cs typeface="Calibri Light"/>
              </a:rPr>
              <a:t>Insikter/ frågeställningar</a:t>
            </a:r>
          </a:p>
          <a:p>
            <a:pPr marL="173279" indent="-173279">
              <a:buFont typeface="Arial"/>
              <a:buChar char="•"/>
            </a:pPr>
            <a:r>
              <a:rPr lang="sv-SE" sz="1092">
                <a:solidFill>
                  <a:schemeClr val="tx1"/>
                </a:solidFill>
                <a:cs typeface="Calibri Light"/>
              </a:rPr>
              <a:t>Bollas mellan instanser</a:t>
            </a:r>
          </a:p>
          <a:p>
            <a:pPr marL="173279" indent="-173279">
              <a:buFont typeface="Arial"/>
              <a:buChar char="•"/>
            </a:pPr>
            <a:r>
              <a:rPr lang="sv-SE" sz="1092">
                <a:solidFill>
                  <a:schemeClr val="tx1"/>
                </a:solidFill>
                <a:cs typeface="Calibri Light"/>
              </a:rPr>
              <a:t>Svårt att veta vad andra instanser gjort, finns ingen samlad bild</a:t>
            </a:r>
            <a:endParaRPr lang="sv-SE" sz="1092">
              <a:solidFill>
                <a:schemeClr val="tx1"/>
              </a:solidFill>
            </a:endParaRPr>
          </a:p>
          <a:p>
            <a:pPr marL="173279" indent="-173279">
              <a:buFont typeface="Arial"/>
              <a:buChar char="•"/>
            </a:pPr>
            <a:r>
              <a:rPr lang="sv-SE" sz="1092">
                <a:solidFill>
                  <a:schemeClr val="tx1"/>
                </a:solidFill>
                <a:cs typeface="Calibri Light"/>
              </a:rPr>
              <a:t>Olika resurser i olika kommuner (skolkurator)</a:t>
            </a:r>
          </a:p>
          <a:p>
            <a:pPr marL="173279" indent="-173279">
              <a:buFont typeface="Arial"/>
              <a:buChar char="•"/>
            </a:pPr>
            <a:r>
              <a:rPr lang="sv-SE" sz="1092">
                <a:solidFill>
                  <a:schemeClr val="tx1"/>
                </a:solidFill>
                <a:cs typeface="Calibri Light"/>
              </a:rPr>
              <a:t>Blir "ingens" patient</a:t>
            </a:r>
          </a:p>
          <a:p>
            <a:pPr marL="173279" indent="-173279">
              <a:buFont typeface="Arial"/>
              <a:buChar char="•"/>
            </a:pPr>
            <a:r>
              <a:rPr lang="sv-SE" sz="1092">
                <a:solidFill>
                  <a:schemeClr val="tx1"/>
                </a:solidFill>
                <a:cs typeface="Calibri Light"/>
              </a:rPr>
              <a:t>Hur kan man hitta grundproblemet?</a:t>
            </a:r>
          </a:p>
          <a:p>
            <a:pPr marL="173279" indent="-173279">
              <a:buFont typeface="Arial"/>
              <a:buChar char="•"/>
            </a:pPr>
            <a:r>
              <a:rPr lang="sv-SE" sz="1092">
                <a:solidFill>
                  <a:schemeClr val="tx1"/>
                </a:solidFill>
                <a:cs typeface="Calibri Light"/>
              </a:rPr>
              <a:t>Vem har huvudansvaret för Klara?</a:t>
            </a:r>
          </a:p>
          <a:p>
            <a:pPr marL="173279" indent="-173279">
              <a:buFont typeface="Arial"/>
              <a:buChar char="•"/>
            </a:pPr>
            <a:r>
              <a:rPr lang="sv-SE" sz="1092">
                <a:solidFill>
                  <a:schemeClr val="tx1"/>
                </a:solidFill>
                <a:cs typeface="Calibri Light"/>
              </a:rPr>
              <a:t>Hur vet Klara sitt nästa steg?</a:t>
            </a:r>
          </a:p>
          <a:p>
            <a:pPr marL="173279" indent="-173279">
              <a:buFont typeface="Arial"/>
              <a:buChar char="•"/>
            </a:pPr>
            <a:r>
              <a:rPr lang="sv-SE" sz="1092">
                <a:solidFill>
                  <a:schemeClr val="tx1"/>
                </a:solidFill>
                <a:cs typeface="Calibri Light"/>
              </a:rPr>
              <a:t>Hur får Klara hjälp med det som besvärar </a:t>
            </a:r>
            <a:r>
              <a:rPr lang="sv-SE" sz="1092" b="1" i="1" u="sng">
                <a:solidFill>
                  <a:schemeClr val="tx1"/>
                </a:solidFill>
                <a:cs typeface="Calibri Light"/>
              </a:rPr>
              <a:t>henne?</a:t>
            </a:r>
          </a:p>
        </p:txBody>
      </p:sp>
      <p:sp>
        <p:nvSpPr>
          <p:cNvPr id="88" name="textruta 87">
            <a:extLst>
              <a:ext uri="{FF2B5EF4-FFF2-40B4-BE49-F238E27FC236}">
                <a16:creationId xmlns:a16="http://schemas.microsoft.com/office/drawing/2014/main" id="{DEE23CD6-0ABA-443D-B87B-247DA9FF5C0C}"/>
              </a:ext>
            </a:extLst>
          </p:cNvPr>
          <p:cNvSpPr txBox="1"/>
          <p:nvPr/>
        </p:nvSpPr>
        <p:spPr>
          <a:xfrm rot="10800000" flipV="1">
            <a:off x="8829760" y="4716925"/>
            <a:ext cx="816592" cy="428451"/>
          </a:xfrm>
          <a:prstGeom prst="rect">
            <a:avLst/>
          </a:prstGeom>
          <a:noFill/>
        </p:spPr>
        <p:txBody>
          <a:bodyPr wrap="square" rtlCol="0">
            <a:spAutoFit/>
          </a:bodyPr>
          <a:lstStyle/>
          <a:p>
            <a:r>
              <a:rPr lang="sv-SE" sz="1050"/>
              <a:t>Lång väntetid</a:t>
            </a:r>
          </a:p>
        </p:txBody>
      </p:sp>
      <p:sp>
        <p:nvSpPr>
          <p:cNvPr id="89" name="Multiplikationstecken 88">
            <a:extLst>
              <a:ext uri="{FF2B5EF4-FFF2-40B4-BE49-F238E27FC236}">
                <a16:creationId xmlns:a16="http://schemas.microsoft.com/office/drawing/2014/main" id="{DB2C8ADF-3ED7-4A12-B16C-905D95AFF0F3}"/>
              </a:ext>
            </a:extLst>
          </p:cNvPr>
          <p:cNvSpPr/>
          <p:nvPr/>
        </p:nvSpPr>
        <p:spPr>
          <a:xfrm>
            <a:off x="9255187" y="4496079"/>
            <a:ext cx="305639" cy="516070"/>
          </a:xfrm>
          <a:prstGeom prst="mathMultiply">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sp>
        <p:nvSpPr>
          <p:cNvPr id="24" name="Ellips 23">
            <a:extLst>
              <a:ext uri="{FF2B5EF4-FFF2-40B4-BE49-F238E27FC236}">
                <a16:creationId xmlns:a16="http://schemas.microsoft.com/office/drawing/2014/main" id="{41693463-274A-4A39-AB23-D757A2F474AC}"/>
              </a:ext>
            </a:extLst>
          </p:cNvPr>
          <p:cNvSpPr/>
          <p:nvPr/>
        </p:nvSpPr>
        <p:spPr>
          <a:xfrm>
            <a:off x="5275806" y="2739928"/>
            <a:ext cx="349301" cy="349301"/>
          </a:xfrm>
          <a:prstGeom prst="ellipse">
            <a:avLst/>
          </a:prstGeom>
          <a:solidFill>
            <a:schemeClr val="accent4">
              <a:lumMod val="20000"/>
              <a:lumOff val="80000"/>
            </a:schemeClr>
          </a:solid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sp>
        <p:nvSpPr>
          <p:cNvPr id="61" name="Ellips 60">
            <a:extLst>
              <a:ext uri="{FF2B5EF4-FFF2-40B4-BE49-F238E27FC236}">
                <a16:creationId xmlns:a16="http://schemas.microsoft.com/office/drawing/2014/main" id="{FD7C0914-9EFF-47E6-A55B-3B66AC0F7717}"/>
              </a:ext>
            </a:extLst>
          </p:cNvPr>
          <p:cNvSpPr/>
          <p:nvPr/>
        </p:nvSpPr>
        <p:spPr>
          <a:xfrm>
            <a:off x="6292728" y="2739927"/>
            <a:ext cx="349301" cy="349301"/>
          </a:xfrm>
          <a:prstGeom prst="ellipse">
            <a:avLst/>
          </a:prstGeom>
          <a:solidFill>
            <a:schemeClr val="accent4">
              <a:lumMod val="20000"/>
              <a:lumOff val="80000"/>
            </a:schemeClr>
          </a:solidFill>
          <a:ln>
            <a:solidFill>
              <a:schemeClr val="accent3">
                <a:lumMod val="75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sz="1092"/>
          </a:p>
        </p:txBody>
      </p:sp>
      <p:pic>
        <p:nvPicPr>
          <p:cNvPr id="5" name="Ljud 4">
            <a:hlinkClick r:id="" action="ppaction://media"/>
            <a:extLst>
              <a:ext uri="{FF2B5EF4-FFF2-40B4-BE49-F238E27FC236}">
                <a16:creationId xmlns:a16="http://schemas.microsoft.com/office/drawing/2014/main" id="{73F58EB5-70AF-474F-AA7E-0215E570A6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74569495"/>
      </p:ext>
    </p:extLst>
  </p:cSld>
  <p:clrMapOvr>
    <a:masterClrMapping/>
  </p:clrMapOvr>
  <mc:AlternateContent xmlns:mc="http://schemas.openxmlformats.org/markup-compatibility/2006" xmlns:p14="http://schemas.microsoft.com/office/powerpoint/2010/main">
    <mc:Choice Requires="p14">
      <p:transition spd="slow" p14:dur="2000" advTm="53784"/>
    </mc:Choice>
    <mc:Fallback xmlns="">
      <p:transition spd="slow" advTm="53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 5">
            <a:extLst>
              <a:ext uri="{FF2B5EF4-FFF2-40B4-BE49-F238E27FC236}">
                <a16:creationId xmlns:a16="http://schemas.microsoft.com/office/drawing/2014/main" id="{7AFD8B9A-79C4-451A-9D50-EF8944D46F6B}"/>
              </a:ext>
            </a:extLst>
          </p:cNvPr>
          <p:cNvGrpSpPr/>
          <p:nvPr/>
        </p:nvGrpSpPr>
        <p:grpSpPr>
          <a:xfrm>
            <a:off x="6611066" y="5410333"/>
            <a:ext cx="2094601" cy="1143534"/>
            <a:chOff x="6215386" y="5282961"/>
            <a:chExt cx="2094601" cy="1143534"/>
          </a:xfrm>
        </p:grpSpPr>
        <p:pic>
          <p:nvPicPr>
            <p:cNvPr id="11" name="Bild 10" descr="Barn med ballong">
              <a:extLst>
                <a:ext uri="{FF2B5EF4-FFF2-40B4-BE49-F238E27FC236}">
                  <a16:creationId xmlns:a16="http://schemas.microsoft.com/office/drawing/2014/main" id="{1FC50BDB-9389-42A4-B1D4-8AF307BD635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15386" y="5316843"/>
              <a:ext cx="1115582" cy="1109652"/>
            </a:xfrm>
            <a:prstGeom prst="rect">
              <a:avLst/>
            </a:prstGeom>
          </p:spPr>
        </p:pic>
        <p:pic>
          <p:nvPicPr>
            <p:cNvPr id="34" name="Bild 33" descr="Barn med ballong">
              <a:extLst>
                <a:ext uri="{FF2B5EF4-FFF2-40B4-BE49-F238E27FC236}">
                  <a16:creationId xmlns:a16="http://schemas.microsoft.com/office/drawing/2014/main" id="{E6624386-9976-403C-95CA-253AF0C6CCD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03905" y="5282961"/>
              <a:ext cx="1115582" cy="1109652"/>
            </a:xfrm>
            <a:prstGeom prst="rect">
              <a:avLst/>
            </a:prstGeom>
          </p:spPr>
        </p:pic>
        <p:pic>
          <p:nvPicPr>
            <p:cNvPr id="35" name="Bild 34" descr="Barn med ballong">
              <a:extLst>
                <a:ext uri="{FF2B5EF4-FFF2-40B4-BE49-F238E27FC236}">
                  <a16:creationId xmlns:a16="http://schemas.microsoft.com/office/drawing/2014/main" id="{040AC3DB-CBD9-44B7-9FA3-88F00D6E49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94405" y="5295577"/>
              <a:ext cx="1115582" cy="1109652"/>
            </a:xfrm>
            <a:prstGeom prst="rect">
              <a:avLst/>
            </a:prstGeom>
          </p:spPr>
        </p:pic>
      </p:grpSp>
      <p:pic>
        <p:nvPicPr>
          <p:cNvPr id="7" name="Platshållare för innehåll 6" descr="Kvinnlig profil">
            <a:extLst>
              <a:ext uri="{FF2B5EF4-FFF2-40B4-BE49-F238E27FC236}">
                <a16:creationId xmlns:a16="http://schemas.microsoft.com/office/drawing/2014/main" id="{F8683A7F-52CF-4047-BC01-4C75CED560EC}"/>
              </a:ext>
            </a:extLst>
          </p:cNvPr>
          <p:cNvPicPr>
            <a:picLocks noGrp="1" noChangeAspect="1"/>
          </p:cNvPicPr>
          <p:nvPr>
            <p:ph idx="4294967295"/>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463069" y="1365975"/>
            <a:ext cx="1295857" cy="1286885"/>
          </a:xfrm>
          <a:prstGeom prst="rect">
            <a:avLst/>
          </a:prstGeom>
        </p:spPr>
      </p:pic>
      <p:pic>
        <p:nvPicPr>
          <p:cNvPr id="17" name="Platshållare för innehåll 19" descr="Användare">
            <a:extLst>
              <a:ext uri="{FF2B5EF4-FFF2-40B4-BE49-F238E27FC236}">
                <a16:creationId xmlns:a16="http://schemas.microsoft.com/office/drawing/2014/main" id="{1503D4F2-80BC-404C-8A27-01E7F0E8671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055538" y="5026348"/>
            <a:ext cx="1685372" cy="1685198"/>
          </a:xfrm>
          <a:prstGeom prst="rect">
            <a:avLst/>
          </a:prstGeom>
          <a:noFill/>
        </p:spPr>
      </p:pic>
      <p:pic>
        <p:nvPicPr>
          <p:cNvPr id="2" name="Bild 1" descr="Kvinnlig profil">
            <a:extLst>
              <a:ext uri="{FF2B5EF4-FFF2-40B4-BE49-F238E27FC236}">
                <a16:creationId xmlns:a16="http://schemas.microsoft.com/office/drawing/2014/main" id="{8D953FBD-892A-4ED6-8106-98F800C2D47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8795779" y="3242342"/>
            <a:ext cx="1545730" cy="1554467"/>
          </a:xfrm>
          <a:prstGeom prst="rect">
            <a:avLst/>
          </a:prstGeom>
        </p:spPr>
      </p:pic>
      <p:pic>
        <p:nvPicPr>
          <p:cNvPr id="8" name="Bild 13" descr="Manlig profil">
            <a:extLst>
              <a:ext uri="{FF2B5EF4-FFF2-40B4-BE49-F238E27FC236}">
                <a16:creationId xmlns:a16="http://schemas.microsoft.com/office/drawing/2014/main" id="{6128B62B-28D1-46F7-AE0E-B85712660E5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756213" y="3214547"/>
            <a:ext cx="1604764" cy="1604095"/>
          </a:xfrm>
          <a:prstGeom prst="rect">
            <a:avLst/>
          </a:prstGeom>
          <a:noFill/>
        </p:spPr>
      </p:pic>
      <p:pic>
        <p:nvPicPr>
          <p:cNvPr id="18" name="Bild 17" descr="Skolflicka">
            <a:extLst>
              <a:ext uri="{FF2B5EF4-FFF2-40B4-BE49-F238E27FC236}">
                <a16:creationId xmlns:a16="http://schemas.microsoft.com/office/drawing/2014/main" id="{9A3407E3-06CE-49CD-9ED7-07F4E27B54D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961951" y="1146112"/>
            <a:ext cx="1515835" cy="1506748"/>
          </a:xfrm>
          <a:prstGeom prst="rect">
            <a:avLst/>
          </a:prstGeom>
        </p:spPr>
      </p:pic>
      <p:pic>
        <p:nvPicPr>
          <p:cNvPr id="3" name="Bild 2" descr="Förvirrad person">
            <a:extLst>
              <a:ext uri="{FF2B5EF4-FFF2-40B4-BE49-F238E27FC236}">
                <a16:creationId xmlns:a16="http://schemas.microsoft.com/office/drawing/2014/main" id="{BC7F06FB-E071-407E-89A9-63C7EEE8A147}"/>
              </a:ext>
            </a:extLst>
          </p:cNvPr>
          <p:cNvPicPr>
            <a:picLocks noChangeAspect="1"/>
          </p:cNvPicPr>
          <p:nvPr/>
        </p:nvPicPr>
        <p:blipFill rotWithShape="1">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b="50755"/>
          <a:stretch/>
        </p:blipFill>
        <p:spPr>
          <a:xfrm>
            <a:off x="4520651" y="730239"/>
            <a:ext cx="2335871" cy="1144778"/>
          </a:xfrm>
          <a:prstGeom prst="rect">
            <a:avLst/>
          </a:prstGeom>
        </p:spPr>
      </p:pic>
      <p:sp>
        <p:nvSpPr>
          <p:cNvPr id="4" name="textruta 3">
            <a:extLst>
              <a:ext uri="{FF2B5EF4-FFF2-40B4-BE49-F238E27FC236}">
                <a16:creationId xmlns:a16="http://schemas.microsoft.com/office/drawing/2014/main" id="{E48752C6-D864-4E22-BD4A-1FF5F2EFCBAD}"/>
              </a:ext>
            </a:extLst>
          </p:cNvPr>
          <p:cNvSpPr txBox="1"/>
          <p:nvPr/>
        </p:nvSpPr>
        <p:spPr>
          <a:xfrm>
            <a:off x="9575210" y="1420192"/>
            <a:ext cx="1968594" cy="923330"/>
          </a:xfrm>
          <a:prstGeom prst="rect">
            <a:avLst/>
          </a:prstGeom>
          <a:noFill/>
        </p:spPr>
        <p:txBody>
          <a:bodyPr wrap="square" rtlCol="0">
            <a:spAutoFit/>
          </a:bodyPr>
          <a:lstStyle/>
          <a:p>
            <a:r>
              <a:rPr lang="sv-SE"/>
              <a:t>Klara, 11 år</a:t>
            </a:r>
          </a:p>
          <a:p>
            <a:r>
              <a:rPr lang="sv-SE"/>
              <a:t>Lätt till måttlig problematik</a:t>
            </a:r>
          </a:p>
        </p:txBody>
      </p:sp>
      <p:sp>
        <p:nvSpPr>
          <p:cNvPr id="20" name="textruta 19">
            <a:extLst>
              <a:ext uri="{FF2B5EF4-FFF2-40B4-BE49-F238E27FC236}">
                <a16:creationId xmlns:a16="http://schemas.microsoft.com/office/drawing/2014/main" id="{A53CF620-E237-4D47-A6BF-53B8F5049140}"/>
              </a:ext>
            </a:extLst>
          </p:cNvPr>
          <p:cNvSpPr txBox="1"/>
          <p:nvPr/>
        </p:nvSpPr>
        <p:spPr>
          <a:xfrm>
            <a:off x="8444475" y="5532631"/>
            <a:ext cx="2955127" cy="646331"/>
          </a:xfrm>
          <a:prstGeom prst="rect">
            <a:avLst/>
          </a:prstGeom>
          <a:noFill/>
        </p:spPr>
        <p:txBody>
          <a:bodyPr wrap="square" rtlCol="0">
            <a:spAutoFit/>
          </a:bodyPr>
          <a:lstStyle/>
          <a:p>
            <a:r>
              <a:rPr lang="sv-SE"/>
              <a:t>Samir, Samira, Sam, 4 år</a:t>
            </a:r>
          </a:p>
          <a:p>
            <a:r>
              <a:rPr lang="sv-SE"/>
              <a:t>Små barn med problematik</a:t>
            </a:r>
          </a:p>
        </p:txBody>
      </p:sp>
      <p:sp>
        <p:nvSpPr>
          <p:cNvPr id="22" name="textruta 21">
            <a:extLst>
              <a:ext uri="{FF2B5EF4-FFF2-40B4-BE49-F238E27FC236}">
                <a16:creationId xmlns:a16="http://schemas.microsoft.com/office/drawing/2014/main" id="{B3AC4D41-8C70-4624-9DBD-07D7CC07271C}"/>
              </a:ext>
            </a:extLst>
          </p:cNvPr>
          <p:cNvSpPr txBox="1"/>
          <p:nvPr/>
        </p:nvSpPr>
        <p:spPr>
          <a:xfrm>
            <a:off x="9988224" y="3550119"/>
            <a:ext cx="1381789" cy="646331"/>
          </a:xfrm>
          <a:prstGeom prst="rect">
            <a:avLst/>
          </a:prstGeom>
          <a:noFill/>
        </p:spPr>
        <p:txBody>
          <a:bodyPr wrap="square" rtlCol="0">
            <a:spAutoFit/>
          </a:bodyPr>
          <a:lstStyle/>
          <a:p>
            <a:r>
              <a:rPr lang="sv-SE"/>
              <a:t>Wilma, 15 år</a:t>
            </a:r>
          </a:p>
          <a:p>
            <a:r>
              <a:rPr lang="sv-SE"/>
              <a:t>Hög frånvaro</a:t>
            </a:r>
          </a:p>
        </p:txBody>
      </p:sp>
      <p:sp>
        <p:nvSpPr>
          <p:cNvPr id="24" name="textruta 23">
            <a:extLst>
              <a:ext uri="{FF2B5EF4-FFF2-40B4-BE49-F238E27FC236}">
                <a16:creationId xmlns:a16="http://schemas.microsoft.com/office/drawing/2014/main" id="{BF09EAD0-6866-40E5-AE9D-769B088BCB29}"/>
              </a:ext>
            </a:extLst>
          </p:cNvPr>
          <p:cNvSpPr txBox="1"/>
          <p:nvPr/>
        </p:nvSpPr>
        <p:spPr>
          <a:xfrm>
            <a:off x="2659527" y="5298095"/>
            <a:ext cx="2083767" cy="646331"/>
          </a:xfrm>
          <a:prstGeom prst="rect">
            <a:avLst/>
          </a:prstGeom>
          <a:noFill/>
        </p:spPr>
        <p:txBody>
          <a:bodyPr wrap="square" rtlCol="0">
            <a:spAutoFit/>
          </a:bodyPr>
          <a:lstStyle/>
          <a:p>
            <a:r>
              <a:rPr lang="sv-SE"/>
              <a:t>Viktor, 13 år</a:t>
            </a:r>
          </a:p>
          <a:p>
            <a:r>
              <a:rPr lang="sv-SE"/>
              <a:t>Social problematik</a:t>
            </a:r>
          </a:p>
        </p:txBody>
      </p:sp>
      <p:sp>
        <p:nvSpPr>
          <p:cNvPr id="25" name="textruta 24">
            <a:extLst>
              <a:ext uri="{FF2B5EF4-FFF2-40B4-BE49-F238E27FC236}">
                <a16:creationId xmlns:a16="http://schemas.microsoft.com/office/drawing/2014/main" id="{78214D9F-FC62-490B-A4E8-A96482C92FD1}"/>
              </a:ext>
            </a:extLst>
          </p:cNvPr>
          <p:cNvSpPr txBox="1"/>
          <p:nvPr/>
        </p:nvSpPr>
        <p:spPr>
          <a:xfrm>
            <a:off x="102260" y="3661894"/>
            <a:ext cx="2057570" cy="646331"/>
          </a:xfrm>
          <a:prstGeom prst="rect">
            <a:avLst/>
          </a:prstGeom>
          <a:noFill/>
        </p:spPr>
        <p:txBody>
          <a:bodyPr wrap="square" rtlCol="0">
            <a:spAutoFit/>
          </a:bodyPr>
          <a:lstStyle/>
          <a:p>
            <a:r>
              <a:rPr lang="sv-SE"/>
              <a:t>Adam, 17-23 år</a:t>
            </a:r>
          </a:p>
          <a:p>
            <a:r>
              <a:rPr lang="sv-SE"/>
              <a:t>Tyngre problematik</a:t>
            </a:r>
          </a:p>
        </p:txBody>
      </p:sp>
      <p:sp>
        <p:nvSpPr>
          <p:cNvPr id="26" name="textruta 25">
            <a:extLst>
              <a:ext uri="{FF2B5EF4-FFF2-40B4-BE49-F238E27FC236}">
                <a16:creationId xmlns:a16="http://schemas.microsoft.com/office/drawing/2014/main" id="{5B8DDAA7-4F28-40B4-817C-190C91111B8F}"/>
              </a:ext>
            </a:extLst>
          </p:cNvPr>
          <p:cNvSpPr txBox="1"/>
          <p:nvPr/>
        </p:nvSpPr>
        <p:spPr>
          <a:xfrm>
            <a:off x="269592" y="1414855"/>
            <a:ext cx="2335871" cy="923330"/>
          </a:xfrm>
          <a:prstGeom prst="rect">
            <a:avLst/>
          </a:prstGeom>
          <a:noFill/>
        </p:spPr>
        <p:txBody>
          <a:bodyPr wrap="square" rtlCol="0">
            <a:spAutoFit/>
          </a:bodyPr>
          <a:lstStyle/>
          <a:p>
            <a:r>
              <a:rPr lang="sv-SE" err="1"/>
              <a:t>Yasmin</a:t>
            </a:r>
            <a:r>
              <a:rPr lang="sv-SE"/>
              <a:t>, 12 år</a:t>
            </a:r>
          </a:p>
          <a:p>
            <a:r>
              <a:rPr lang="sv-SE"/>
              <a:t>Neuropsykiatrisk funktionsnedsättning</a:t>
            </a:r>
          </a:p>
        </p:txBody>
      </p:sp>
      <p:sp>
        <p:nvSpPr>
          <p:cNvPr id="27" name="textruta 26">
            <a:extLst>
              <a:ext uri="{FF2B5EF4-FFF2-40B4-BE49-F238E27FC236}">
                <a16:creationId xmlns:a16="http://schemas.microsoft.com/office/drawing/2014/main" id="{242A71C6-B561-433A-B4B7-92D0878A7138}"/>
              </a:ext>
            </a:extLst>
          </p:cNvPr>
          <p:cNvSpPr txBox="1"/>
          <p:nvPr/>
        </p:nvSpPr>
        <p:spPr>
          <a:xfrm>
            <a:off x="6070196" y="730239"/>
            <a:ext cx="1381789" cy="646331"/>
          </a:xfrm>
          <a:prstGeom prst="rect">
            <a:avLst/>
          </a:prstGeom>
          <a:noFill/>
        </p:spPr>
        <p:txBody>
          <a:bodyPr wrap="square" rtlCol="0">
            <a:spAutoFit/>
          </a:bodyPr>
          <a:lstStyle/>
          <a:p>
            <a:r>
              <a:rPr lang="sv-SE"/>
              <a:t>Toni, 16 år</a:t>
            </a:r>
          </a:p>
          <a:p>
            <a:r>
              <a:rPr lang="sv-SE"/>
              <a:t>HBTQ</a:t>
            </a:r>
          </a:p>
        </p:txBody>
      </p:sp>
      <p:sp>
        <p:nvSpPr>
          <p:cNvPr id="19" name="textruta 18">
            <a:extLst>
              <a:ext uri="{FF2B5EF4-FFF2-40B4-BE49-F238E27FC236}">
                <a16:creationId xmlns:a16="http://schemas.microsoft.com/office/drawing/2014/main" id="{A1F04E18-64F7-46E9-8021-07A4D0FDD221}"/>
              </a:ext>
            </a:extLst>
          </p:cNvPr>
          <p:cNvSpPr txBox="1"/>
          <p:nvPr/>
        </p:nvSpPr>
        <p:spPr>
          <a:xfrm>
            <a:off x="7023305" y="3755066"/>
            <a:ext cx="1604764" cy="644685"/>
          </a:xfrm>
          <a:prstGeom prst="rect">
            <a:avLst/>
          </a:prstGeom>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sv-SE"/>
              <a:t>Bollas mellan olika instanser</a:t>
            </a:r>
          </a:p>
        </p:txBody>
      </p:sp>
      <p:sp>
        <p:nvSpPr>
          <p:cNvPr id="33" name="textruta 32">
            <a:extLst>
              <a:ext uri="{FF2B5EF4-FFF2-40B4-BE49-F238E27FC236}">
                <a16:creationId xmlns:a16="http://schemas.microsoft.com/office/drawing/2014/main" id="{A8A54D06-935A-420A-AC59-C0F2E0A7F10B}"/>
              </a:ext>
            </a:extLst>
          </p:cNvPr>
          <p:cNvSpPr txBox="1"/>
          <p:nvPr/>
        </p:nvSpPr>
        <p:spPr>
          <a:xfrm>
            <a:off x="4291110" y="3497499"/>
            <a:ext cx="1907125" cy="369332"/>
          </a:xfrm>
          <a:prstGeom prst="rect">
            <a:avLst/>
          </a:prstGeom>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sv-SE"/>
              <a:t>Vem har ansvaret?</a:t>
            </a:r>
          </a:p>
        </p:txBody>
      </p:sp>
      <p:sp>
        <p:nvSpPr>
          <p:cNvPr id="36" name="textruta 35">
            <a:extLst>
              <a:ext uri="{FF2B5EF4-FFF2-40B4-BE49-F238E27FC236}">
                <a16:creationId xmlns:a16="http://schemas.microsoft.com/office/drawing/2014/main" id="{4ACB33D4-4528-4751-BE5F-7CF99E4BD93E}"/>
              </a:ext>
            </a:extLst>
          </p:cNvPr>
          <p:cNvSpPr txBox="1"/>
          <p:nvPr/>
        </p:nvSpPr>
        <p:spPr>
          <a:xfrm>
            <a:off x="5732262" y="1942731"/>
            <a:ext cx="2295492" cy="644685"/>
          </a:xfrm>
          <a:prstGeom prst="rect">
            <a:avLst/>
          </a:prstGeom>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sv-SE"/>
              <a:t>Olika resurser/insatser i olika kommuner</a:t>
            </a:r>
          </a:p>
        </p:txBody>
      </p:sp>
      <p:sp>
        <p:nvSpPr>
          <p:cNvPr id="37" name="textruta 36">
            <a:extLst>
              <a:ext uri="{FF2B5EF4-FFF2-40B4-BE49-F238E27FC236}">
                <a16:creationId xmlns:a16="http://schemas.microsoft.com/office/drawing/2014/main" id="{6381FE3C-17C0-4F26-9960-8586ED9F081D}"/>
              </a:ext>
            </a:extLst>
          </p:cNvPr>
          <p:cNvSpPr txBox="1"/>
          <p:nvPr/>
        </p:nvSpPr>
        <p:spPr>
          <a:xfrm>
            <a:off x="6500286" y="2839905"/>
            <a:ext cx="2295493" cy="646331"/>
          </a:xfrm>
          <a:prstGeom prst="rect">
            <a:avLst/>
          </a:prstGeom>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sv-SE"/>
              <a:t>Brister i överlämning/ informationsdelning</a:t>
            </a:r>
          </a:p>
        </p:txBody>
      </p:sp>
      <p:sp>
        <p:nvSpPr>
          <p:cNvPr id="38" name="textruta 37">
            <a:extLst>
              <a:ext uri="{FF2B5EF4-FFF2-40B4-BE49-F238E27FC236}">
                <a16:creationId xmlns:a16="http://schemas.microsoft.com/office/drawing/2014/main" id="{BB46D34B-EF92-43D7-ADC0-A5C5E22DC798}"/>
              </a:ext>
            </a:extLst>
          </p:cNvPr>
          <p:cNvSpPr txBox="1"/>
          <p:nvPr/>
        </p:nvSpPr>
        <p:spPr>
          <a:xfrm>
            <a:off x="3681747" y="4140573"/>
            <a:ext cx="1968039" cy="369332"/>
          </a:xfrm>
          <a:prstGeom prst="rect">
            <a:avLst/>
          </a:prstGeom>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sv-SE"/>
              <a:t>”Remissbombning”</a:t>
            </a:r>
          </a:p>
        </p:txBody>
      </p:sp>
      <p:sp>
        <p:nvSpPr>
          <p:cNvPr id="39" name="textruta 38">
            <a:extLst>
              <a:ext uri="{FF2B5EF4-FFF2-40B4-BE49-F238E27FC236}">
                <a16:creationId xmlns:a16="http://schemas.microsoft.com/office/drawing/2014/main" id="{797AC5C0-B0F6-473B-9E8F-C4314A6FE8F8}"/>
              </a:ext>
            </a:extLst>
          </p:cNvPr>
          <p:cNvSpPr txBox="1"/>
          <p:nvPr/>
        </p:nvSpPr>
        <p:spPr>
          <a:xfrm>
            <a:off x="3491616" y="4788399"/>
            <a:ext cx="3086935" cy="369332"/>
          </a:xfrm>
          <a:prstGeom prst="rect">
            <a:avLst/>
          </a:prstGeom>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sv-SE"/>
              <a:t>Eskalering i vårdnivå ”för tidigt”</a:t>
            </a:r>
          </a:p>
        </p:txBody>
      </p:sp>
      <p:sp>
        <p:nvSpPr>
          <p:cNvPr id="40" name="textruta 39">
            <a:extLst>
              <a:ext uri="{FF2B5EF4-FFF2-40B4-BE49-F238E27FC236}">
                <a16:creationId xmlns:a16="http://schemas.microsoft.com/office/drawing/2014/main" id="{06E8464F-966F-4BAD-B34B-6B8375BE95A8}"/>
              </a:ext>
            </a:extLst>
          </p:cNvPr>
          <p:cNvSpPr txBox="1"/>
          <p:nvPr/>
        </p:nvSpPr>
        <p:spPr>
          <a:xfrm>
            <a:off x="3467391" y="2050859"/>
            <a:ext cx="1647439" cy="369332"/>
          </a:xfrm>
          <a:prstGeom prst="rect">
            <a:avLst/>
          </a:prstGeom>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sv-SE"/>
              <a:t>Kunskapsbrister</a:t>
            </a:r>
          </a:p>
        </p:txBody>
      </p:sp>
      <p:sp>
        <p:nvSpPr>
          <p:cNvPr id="42" name="textruta 41">
            <a:extLst>
              <a:ext uri="{FF2B5EF4-FFF2-40B4-BE49-F238E27FC236}">
                <a16:creationId xmlns:a16="http://schemas.microsoft.com/office/drawing/2014/main" id="{BB606987-A6E6-4A8C-AB33-309F64838CB8}"/>
              </a:ext>
            </a:extLst>
          </p:cNvPr>
          <p:cNvSpPr txBox="1"/>
          <p:nvPr/>
        </p:nvSpPr>
        <p:spPr>
          <a:xfrm>
            <a:off x="3138849" y="2752188"/>
            <a:ext cx="2549737" cy="369332"/>
          </a:xfrm>
          <a:prstGeom prst="rect">
            <a:avLst/>
          </a:prstGeom>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sv-SE"/>
              <a:t>Brister i vård/stöd kedjan </a:t>
            </a:r>
          </a:p>
        </p:txBody>
      </p:sp>
      <p:sp>
        <p:nvSpPr>
          <p:cNvPr id="43" name="textruta 42">
            <a:extLst>
              <a:ext uri="{FF2B5EF4-FFF2-40B4-BE49-F238E27FC236}">
                <a16:creationId xmlns:a16="http://schemas.microsoft.com/office/drawing/2014/main" id="{E000035E-8CDF-411A-B5A2-267E37EFAE5C}"/>
              </a:ext>
            </a:extLst>
          </p:cNvPr>
          <p:cNvSpPr txBox="1"/>
          <p:nvPr/>
        </p:nvSpPr>
        <p:spPr>
          <a:xfrm>
            <a:off x="6901857" y="4687098"/>
            <a:ext cx="1726212" cy="646331"/>
          </a:xfrm>
          <a:prstGeom prst="rect">
            <a:avLst/>
          </a:prstGeom>
          <a:solidFill>
            <a:schemeClr val="accent3">
              <a:lumMod val="60000"/>
              <a:lumOff val="40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sv-SE"/>
              <a:t>Resurskrävande </a:t>
            </a:r>
            <a:r>
              <a:rPr lang="sv-SE" err="1"/>
              <a:t>pga</a:t>
            </a:r>
            <a:r>
              <a:rPr lang="sv-SE"/>
              <a:t> otydligheter</a:t>
            </a:r>
          </a:p>
        </p:txBody>
      </p:sp>
      <p:sp>
        <p:nvSpPr>
          <p:cNvPr id="44" name="Rubrik 2">
            <a:extLst>
              <a:ext uri="{FF2B5EF4-FFF2-40B4-BE49-F238E27FC236}">
                <a16:creationId xmlns:a16="http://schemas.microsoft.com/office/drawing/2014/main" id="{FE2E4ADD-00FE-4550-BC33-1ADF083E1A4B}"/>
              </a:ext>
            </a:extLst>
          </p:cNvPr>
          <p:cNvSpPr>
            <a:spLocks noGrp="1"/>
          </p:cNvSpPr>
          <p:nvPr>
            <p:ph type="title"/>
          </p:nvPr>
        </p:nvSpPr>
        <p:spPr>
          <a:xfrm>
            <a:off x="102260" y="-441582"/>
            <a:ext cx="10683452" cy="1239266"/>
          </a:xfrm>
        </p:spPr>
        <p:txBody>
          <a:bodyPr/>
          <a:lstStyle/>
          <a:p>
            <a:r>
              <a:rPr lang="sv-SE"/>
              <a:t>Sammanfattning av problembilden</a:t>
            </a:r>
          </a:p>
        </p:txBody>
      </p:sp>
      <p:pic>
        <p:nvPicPr>
          <p:cNvPr id="9" name="Ljud 8">
            <a:hlinkClick r:id="" action="ppaction://media"/>
            <a:extLst>
              <a:ext uri="{FF2B5EF4-FFF2-40B4-BE49-F238E27FC236}">
                <a16:creationId xmlns:a16="http://schemas.microsoft.com/office/drawing/2014/main" id="{B2702424-F41E-4F99-9469-C56F385440B9}"/>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27773074"/>
      </p:ext>
    </p:extLst>
  </p:cSld>
  <p:clrMapOvr>
    <a:masterClrMapping/>
  </p:clrMapOvr>
  <mc:AlternateContent xmlns:mc="http://schemas.openxmlformats.org/markup-compatibility/2006" xmlns:p14="http://schemas.microsoft.com/office/powerpoint/2010/main">
    <mc:Choice Requires="p14">
      <p:transition spd="slow" p14:dur="2000" advTm="106332"/>
    </mc:Choice>
    <mc:Fallback xmlns="">
      <p:transition spd="slow" advTm="106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0A17A4AF-AE3F-4845-B5AA-E09B546D98B0}"/>
              </a:ext>
            </a:extLst>
          </p:cNvPr>
          <p:cNvSpPr>
            <a:spLocks noGrp="1"/>
          </p:cNvSpPr>
          <p:nvPr>
            <p:ph type="dt" sz="half" idx="14"/>
          </p:nvPr>
        </p:nvSpPr>
        <p:spPr/>
        <p:txBody>
          <a:bodyPr/>
          <a:lstStyle/>
          <a:p>
            <a:fld id="{995C967C-67C7-4621-A3F4-421FC821AE41}" type="datetime1">
              <a:rPr lang="sv-SE" smtClean="0"/>
              <a:t>2020-12-14</a:t>
            </a:fld>
            <a:endParaRPr lang="en-US"/>
          </a:p>
        </p:txBody>
      </p:sp>
      <p:sp>
        <p:nvSpPr>
          <p:cNvPr id="5" name="Platshållare för bildnummer 4">
            <a:extLst>
              <a:ext uri="{FF2B5EF4-FFF2-40B4-BE49-F238E27FC236}">
                <a16:creationId xmlns:a16="http://schemas.microsoft.com/office/drawing/2014/main" id="{FA035E36-0970-453B-84EA-E179A0AD7ED5}"/>
              </a:ext>
            </a:extLst>
          </p:cNvPr>
          <p:cNvSpPr>
            <a:spLocks noGrp="1"/>
          </p:cNvSpPr>
          <p:nvPr>
            <p:ph type="sldNum" sz="quarter" idx="16"/>
          </p:nvPr>
        </p:nvSpPr>
        <p:spPr/>
        <p:txBody>
          <a:bodyPr/>
          <a:lstStyle/>
          <a:p>
            <a:fld id="{B6F15528-21DE-4FAA-801E-634DDDAF4B2B}" type="slidenum">
              <a:rPr lang="sv-SE" smtClean="0"/>
              <a:pPr/>
              <a:t>17</a:t>
            </a:fld>
            <a:endParaRPr lang="sv-SE"/>
          </a:p>
        </p:txBody>
      </p:sp>
      <p:sp>
        <p:nvSpPr>
          <p:cNvPr id="6" name="Rektangel: rundade hörn 5">
            <a:extLst>
              <a:ext uri="{FF2B5EF4-FFF2-40B4-BE49-F238E27FC236}">
                <a16:creationId xmlns:a16="http://schemas.microsoft.com/office/drawing/2014/main" id="{B42F3FE9-66A7-4ED3-91CD-F3EE31444A73}"/>
              </a:ext>
            </a:extLst>
          </p:cNvPr>
          <p:cNvSpPr/>
          <p:nvPr/>
        </p:nvSpPr>
        <p:spPr>
          <a:xfrm>
            <a:off x="1707858" y="1653888"/>
            <a:ext cx="8776283" cy="3071673"/>
          </a:xfrm>
          <a:prstGeom prst="roundRect">
            <a:avLst/>
          </a:prstGeom>
          <a:solidFill>
            <a:schemeClr val="accent4"/>
          </a:solidFill>
          <a:ln>
            <a:solidFill>
              <a:schemeClr val="accent1">
                <a:lumMod val="75000"/>
              </a:schemeClr>
            </a:solidFill>
          </a:ln>
          <a:effectLst>
            <a:outerShdw blurRad="76200" dir="18900000" sy="23000" kx="-1200000" algn="bl"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sv-SE" sz="4800" b="1">
                <a:solidFill>
                  <a:schemeClr val="bg1"/>
                </a:solidFill>
              </a:rPr>
              <a:t>ÖNSKAT LÄGE</a:t>
            </a:r>
          </a:p>
        </p:txBody>
      </p:sp>
      <p:pic>
        <p:nvPicPr>
          <p:cNvPr id="3" name="Bild 2" descr="Kundrecension RTL">
            <a:extLst>
              <a:ext uri="{FF2B5EF4-FFF2-40B4-BE49-F238E27FC236}">
                <a16:creationId xmlns:a16="http://schemas.microsoft.com/office/drawing/2014/main" id="{0248CAAE-CD8B-4C6C-9E6F-0D05402AB6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0070" y="3877321"/>
            <a:ext cx="2242419" cy="2242419"/>
          </a:xfrm>
          <a:prstGeom prst="rect">
            <a:avLst/>
          </a:prstGeom>
        </p:spPr>
      </p:pic>
      <p:pic>
        <p:nvPicPr>
          <p:cNvPr id="13" name="Bild 12" descr="Kundrecension RTL">
            <a:extLst>
              <a:ext uri="{FF2B5EF4-FFF2-40B4-BE49-F238E27FC236}">
                <a16:creationId xmlns:a16="http://schemas.microsoft.com/office/drawing/2014/main" id="{10EAF0FB-8D4D-42A1-B1DE-BFD2B63510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690399" y="3877317"/>
            <a:ext cx="2242419" cy="2242419"/>
          </a:xfrm>
          <a:prstGeom prst="rect">
            <a:avLst/>
          </a:prstGeom>
        </p:spPr>
      </p:pic>
      <p:pic>
        <p:nvPicPr>
          <p:cNvPr id="19" name="Bild 18" descr="Kundrecension RTL">
            <a:extLst>
              <a:ext uri="{FF2B5EF4-FFF2-40B4-BE49-F238E27FC236}">
                <a16:creationId xmlns:a16="http://schemas.microsoft.com/office/drawing/2014/main" id="{6392FE16-2249-4350-8890-5218F8B269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08924" y="3877317"/>
            <a:ext cx="2242419" cy="2242419"/>
          </a:xfrm>
          <a:prstGeom prst="rect">
            <a:avLst/>
          </a:prstGeom>
        </p:spPr>
      </p:pic>
      <p:pic>
        <p:nvPicPr>
          <p:cNvPr id="20" name="Bild 19" descr="Kundrecension RTL">
            <a:extLst>
              <a:ext uri="{FF2B5EF4-FFF2-40B4-BE49-F238E27FC236}">
                <a16:creationId xmlns:a16="http://schemas.microsoft.com/office/drawing/2014/main" id="{F84BEF22-76D7-449A-B02D-1A40B313DA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79899" y="3877317"/>
            <a:ext cx="2242419" cy="2242419"/>
          </a:xfrm>
          <a:prstGeom prst="rect">
            <a:avLst/>
          </a:prstGeom>
        </p:spPr>
      </p:pic>
      <p:sp>
        <p:nvSpPr>
          <p:cNvPr id="7" name="textruta 6">
            <a:extLst>
              <a:ext uri="{FF2B5EF4-FFF2-40B4-BE49-F238E27FC236}">
                <a16:creationId xmlns:a16="http://schemas.microsoft.com/office/drawing/2014/main" id="{545FC9E3-4CDC-4695-8127-A0C097E0AF71}"/>
              </a:ext>
            </a:extLst>
          </p:cNvPr>
          <p:cNvSpPr txBox="1"/>
          <p:nvPr/>
        </p:nvSpPr>
        <p:spPr>
          <a:xfrm>
            <a:off x="1432282" y="4178440"/>
            <a:ext cx="1553592" cy="523220"/>
          </a:xfrm>
          <a:prstGeom prst="rect">
            <a:avLst/>
          </a:prstGeom>
          <a:solidFill>
            <a:srgbClr val="26766F"/>
          </a:solidFill>
        </p:spPr>
        <p:txBody>
          <a:bodyPr wrap="square" rtlCol="0">
            <a:spAutoFit/>
          </a:bodyPr>
          <a:lstStyle/>
          <a:p>
            <a:r>
              <a:rPr lang="sv-SE" sz="1400" b="1">
                <a:solidFill>
                  <a:schemeClr val="bg1"/>
                </a:solidFill>
              </a:rPr>
              <a:t>INVÅNARDIALOG</a:t>
            </a:r>
          </a:p>
          <a:p>
            <a:endParaRPr lang="sv-SE" sz="1400" b="1">
              <a:solidFill>
                <a:schemeClr val="bg1"/>
              </a:solidFill>
            </a:endParaRPr>
          </a:p>
        </p:txBody>
      </p:sp>
      <p:sp>
        <p:nvSpPr>
          <p:cNvPr id="21" name="textruta 20">
            <a:extLst>
              <a:ext uri="{FF2B5EF4-FFF2-40B4-BE49-F238E27FC236}">
                <a16:creationId xmlns:a16="http://schemas.microsoft.com/office/drawing/2014/main" id="{E6829C70-668C-490A-A5ED-8C9DD0D9761B}"/>
              </a:ext>
            </a:extLst>
          </p:cNvPr>
          <p:cNvSpPr txBox="1"/>
          <p:nvPr/>
        </p:nvSpPr>
        <p:spPr>
          <a:xfrm>
            <a:off x="4081564" y="4060648"/>
            <a:ext cx="1525235" cy="692497"/>
          </a:xfrm>
          <a:prstGeom prst="rect">
            <a:avLst/>
          </a:prstGeom>
          <a:solidFill>
            <a:srgbClr val="26766F"/>
          </a:solidFill>
          <a:ln>
            <a:solidFill>
              <a:srgbClr val="26766F"/>
            </a:solidFill>
          </a:ln>
        </p:spPr>
        <p:txBody>
          <a:bodyPr wrap="square" rtlCol="0">
            <a:spAutoFit/>
          </a:bodyPr>
          <a:lstStyle/>
          <a:p>
            <a:r>
              <a:rPr lang="sv-SE" sz="1300" b="1">
                <a:solidFill>
                  <a:schemeClr val="bg1"/>
                </a:solidFill>
              </a:rPr>
              <a:t>WORKSHOP BRUKAR-ORGANISATIONER</a:t>
            </a:r>
          </a:p>
        </p:txBody>
      </p:sp>
      <p:sp>
        <p:nvSpPr>
          <p:cNvPr id="23" name="textruta 22">
            <a:extLst>
              <a:ext uri="{FF2B5EF4-FFF2-40B4-BE49-F238E27FC236}">
                <a16:creationId xmlns:a16="http://schemas.microsoft.com/office/drawing/2014/main" id="{F2A679C6-EF39-4D9C-A3FA-4962D1185D22}"/>
              </a:ext>
            </a:extLst>
          </p:cNvPr>
          <p:cNvSpPr txBox="1"/>
          <p:nvPr/>
        </p:nvSpPr>
        <p:spPr>
          <a:xfrm>
            <a:off x="6614979" y="4070719"/>
            <a:ext cx="1553592" cy="523220"/>
          </a:xfrm>
          <a:prstGeom prst="rect">
            <a:avLst/>
          </a:prstGeom>
          <a:solidFill>
            <a:srgbClr val="26766F"/>
          </a:solidFill>
        </p:spPr>
        <p:txBody>
          <a:bodyPr wrap="square" rtlCol="0">
            <a:spAutoFit/>
          </a:bodyPr>
          <a:lstStyle/>
          <a:p>
            <a:r>
              <a:rPr lang="sv-SE" sz="1400" b="1">
                <a:solidFill>
                  <a:schemeClr val="bg1"/>
                </a:solidFill>
              </a:rPr>
              <a:t>WORKSHOP ARBETSGRUPP</a:t>
            </a:r>
          </a:p>
        </p:txBody>
      </p:sp>
      <p:sp>
        <p:nvSpPr>
          <p:cNvPr id="24" name="textruta 23">
            <a:extLst>
              <a:ext uri="{FF2B5EF4-FFF2-40B4-BE49-F238E27FC236}">
                <a16:creationId xmlns:a16="http://schemas.microsoft.com/office/drawing/2014/main" id="{B5BB02D2-0D22-42FD-BBB6-50C176620ADF}"/>
              </a:ext>
            </a:extLst>
          </p:cNvPr>
          <p:cNvSpPr txBox="1"/>
          <p:nvPr/>
        </p:nvSpPr>
        <p:spPr>
          <a:xfrm>
            <a:off x="8964283" y="4070719"/>
            <a:ext cx="1553592" cy="523220"/>
          </a:xfrm>
          <a:prstGeom prst="rect">
            <a:avLst/>
          </a:prstGeom>
          <a:solidFill>
            <a:srgbClr val="3C82AF"/>
          </a:solidFill>
        </p:spPr>
        <p:txBody>
          <a:bodyPr wrap="square" rtlCol="0">
            <a:spAutoFit/>
          </a:bodyPr>
          <a:lstStyle/>
          <a:p>
            <a:r>
              <a:rPr lang="sv-SE" sz="1400" b="1">
                <a:solidFill>
                  <a:schemeClr val="bg1"/>
                </a:solidFill>
              </a:rPr>
              <a:t>WORKSHOP ÖVRIGA BERÖRDA</a:t>
            </a:r>
          </a:p>
        </p:txBody>
      </p:sp>
      <p:pic>
        <p:nvPicPr>
          <p:cNvPr id="8" name="Bild 7" descr="Användare">
            <a:extLst>
              <a:ext uri="{FF2B5EF4-FFF2-40B4-BE49-F238E27FC236}">
                <a16:creationId xmlns:a16="http://schemas.microsoft.com/office/drawing/2014/main" id="{BD7A363C-2774-4F1C-9E68-066A473CA7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94149" y="4998526"/>
            <a:ext cx="1121210" cy="1121210"/>
          </a:xfrm>
          <a:prstGeom prst="rect">
            <a:avLst/>
          </a:prstGeom>
        </p:spPr>
      </p:pic>
      <p:sp>
        <p:nvSpPr>
          <p:cNvPr id="9" name="Likbent triangel 8">
            <a:extLst>
              <a:ext uri="{FF2B5EF4-FFF2-40B4-BE49-F238E27FC236}">
                <a16:creationId xmlns:a16="http://schemas.microsoft.com/office/drawing/2014/main" id="{24DCA9D5-2C0E-47A7-8E74-01E765132F6F}"/>
              </a:ext>
            </a:extLst>
          </p:cNvPr>
          <p:cNvSpPr/>
          <p:nvPr/>
        </p:nvSpPr>
        <p:spPr>
          <a:xfrm rot="9753419">
            <a:off x="7619629" y="4722430"/>
            <a:ext cx="204013" cy="201938"/>
          </a:xfrm>
          <a:prstGeom prst="triangl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7" name="Likbent triangel 16">
            <a:extLst>
              <a:ext uri="{FF2B5EF4-FFF2-40B4-BE49-F238E27FC236}">
                <a16:creationId xmlns:a16="http://schemas.microsoft.com/office/drawing/2014/main" id="{CC2C701F-AB61-4897-BD83-537A33576446}"/>
              </a:ext>
            </a:extLst>
          </p:cNvPr>
          <p:cNvSpPr/>
          <p:nvPr/>
        </p:nvSpPr>
        <p:spPr>
          <a:xfrm rot="11699036">
            <a:off x="6889922" y="4732664"/>
            <a:ext cx="204013" cy="201938"/>
          </a:xfrm>
          <a:prstGeom prst="triangl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pic>
        <p:nvPicPr>
          <p:cNvPr id="11" name="Ljud 10">
            <a:hlinkClick r:id="" action="ppaction://media"/>
            <a:extLst>
              <a:ext uri="{FF2B5EF4-FFF2-40B4-BE49-F238E27FC236}">
                <a16:creationId xmlns:a16="http://schemas.microsoft.com/office/drawing/2014/main" id="{CEDCCD25-446A-49F1-B289-00FAB6A077E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80999244"/>
      </p:ext>
    </p:extLst>
  </p:cSld>
  <p:clrMapOvr>
    <a:masterClrMapping/>
  </p:clrMapOvr>
  <mc:AlternateContent xmlns:mc="http://schemas.openxmlformats.org/markup-compatibility/2006" xmlns:p14="http://schemas.microsoft.com/office/powerpoint/2010/main">
    <mc:Choice Requires="p14">
      <p:transition spd="slow" p14:dur="2000" advTm="232058"/>
    </mc:Choice>
    <mc:Fallback xmlns="">
      <p:transition spd="slow" advTm="232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0A17A4AF-AE3F-4845-B5AA-E09B546D98B0}"/>
              </a:ext>
            </a:extLst>
          </p:cNvPr>
          <p:cNvSpPr>
            <a:spLocks noGrp="1"/>
          </p:cNvSpPr>
          <p:nvPr>
            <p:ph type="dt" sz="half" idx="14"/>
          </p:nvPr>
        </p:nvSpPr>
        <p:spPr/>
        <p:txBody>
          <a:bodyPr/>
          <a:lstStyle/>
          <a:p>
            <a:fld id="{995C967C-67C7-4621-A3F4-421FC821AE41}" type="datetime1">
              <a:rPr lang="sv-SE" smtClean="0"/>
              <a:t>2020-12-14</a:t>
            </a:fld>
            <a:endParaRPr lang="en-US"/>
          </a:p>
        </p:txBody>
      </p:sp>
      <p:sp>
        <p:nvSpPr>
          <p:cNvPr id="5" name="Platshållare för bildnummer 4">
            <a:extLst>
              <a:ext uri="{FF2B5EF4-FFF2-40B4-BE49-F238E27FC236}">
                <a16:creationId xmlns:a16="http://schemas.microsoft.com/office/drawing/2014/main" id="{FA035E36-0970-453B-84EA-E179A0AD7ED5}"/>
              </a:ext>
            </a:extLst>
          </p:cNvPr>
          <p:cNvSpPr>
            <a:spLocks noGrp="1"/>
          </p:cNvSpPr>
          <p:nvPr>
            <p:ph type="sldNum" sz="quarter" idx="16"/>
          </p:nvPr>
        </p:nvSpPr>
        <p:spPr/>
        <p:txBody>
          <a:bodyPr/>
          <a:lstStyle/>
          <a:p>
            <a:fld id="{B6F15528-21DE-4FAA-801E-634DDDAF4B2B}" type="slidenum">
              <a:rPr lang="sv-SE" smtClean="0"/>
              <a:pPr/>
              <a:t>18</a:t>
            </a:fld>
            <a:endParaRPr lang="sv-SE"/>
          </a:p>
        </p:txBody>
      </p:sp>
      <p:sp>
        <p:nvSpPr>
          <p:cNvPr id="6" name="Rektangel: rundade hörn 5">
            <a:extLst>
              <a:ext uri="{FF2B5EF4-FFF2-40B4-BE49-F238E27FC236}">
                <a16:creationId xmlns:a16="http://schemas.microsoft.com/office/drawing/2014/main" id="{B42F3FE9-66A7-4ED3-91CD-F3EE31444A73}"/>
              </a:ext>
            </a:extLst>
          </p:cNvPr>
          <p:cNvSpPr/>
          <p:nvPr/>
        </p:nvSpPr>
        <p:spPr>
          <a:xfrm>
            <a:off x="1707858" y="1690673"/>
            <a:ext cx="8776283" cy="3071673"/>
          </a:xfrm>
          <a:prstGeom prst="roundRect">
            <a:avLst/>
          </a:prstGeom>
          <a:solidFill>
            <a:schemeClr val="accent5"/>
          </a:solidFill>
          <a:ln>
            <a:solidFill>
              <a:schemeClr val="accent5"/>
            </a:solidFill>
          </a:ln>
          <a:effectLst>
            <a:outerShdw blurRad="76200" dir="18900000" sy="23000" kx="-1200000" algn="bl"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sv-SE" sz="4800" b="1" dirty="0">
                <a:solidFill>
                  <a:schemeClr val="bg1"/>
                </a:solidFill>
              </a:rPr>
              <a:t>FÖRBÄTTRINGSBEHOV</a:t>
            </a:r>
          </a:p>
        </p:txBody>
      </p:sp>
      <p:pic>
        <p:nvPicPr>
          <p:cNvPr id="13" name="Ljud 12">
            <a:hlinkClick r:id="" action="ppaction://media"/>
            <a:extLst>
              <a:ext uri="{FF2B5EF4-FFF2-40B4-BE49-F238E27FC236}">
                <a16:creationId xmlns:a16="http://schemas.microsoft.com/office/drawing/2014/main" id="{2FB72568-47BB-429E-8662-582E020E67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24078240"/>
      </p:ext>
    </p:extLst>
  </p:cSld>
  <p:clrMapOvr>
    <a:masterClrMapping/>
  </p:clrMapOvr>
  <mc:AlternateContent xmlns:mc="http://schemas.openxmlformats.org/markup-compatibility/2006" xmlns:p14="http://schemas.microsoft.com/office/powerpoint/2010/main">
    <mc:Choice Requires="p14">
      <p:transition spd="slow" p14:dur="2000" advTm="63817"/>
    </mc:Choice>
    <mc:Fallback xmlns="">
      <p:transition spd="slow" advTm="63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ruta 22">
            <a:extLst>
              <a:ext uri="{FF2B5EF4-FFF2-40B4-BE49-F238E27FC236}">
                <a16:creationId xmlns:a16="http://schemas.microsoft.com/office/drawing/2014/main" id="{2DA71CE6-17D3-440B-8A57-87879302021E}"/>
              </a:ext>
            </a:extLst>
          </p:cNvPr>
          <p:cNvSpPr txBox="1"/>
          <p:nvPr/>
        </p:nvSpPr>
        <p:spPr>
          <a:xfrm>
            <a:off x="721325" y="502415"/>
            <a:ext cx="10285544" cy="5769988"/>
          </a:xfrm>
          <a:prstGeom prst="rect">
            <a:avLst/>
          </a:prstGeom>
          <a:solidFill>
            <a:srgbClr val="E2F2EF"/>
          </a:solidFill>
        </p:spPr>
        <p:txBody>
          <a:bodyPr rot="0" spcFirstLastPara="0" vertOverflow="overflow" horzOverflow="overflow" vert="horz" wrap="square" lIns="55445" tIns="27723" rIns="55445" bIns="27723" numCol="1" spcCol="0" rtlCol="0" fromWordArt="0" anchor="t" anchorCtr="0" forceAA="0" compatLnSpc="1">
            <a:prstTxWarp prst="textNoShape">
              <a:avLst/>
            </a:prstTxWarp>
            <a:spAutoFit/>
          </a:bodyPr>
          <a:lstStyle/>
          <a:p>
            <a:pPr algn="l"/>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p:txBody>
      </p:sp>
      <p:pic>
        <p:nvPicPr>
          <p:cNvPr id="7" name="Platshållare för innehåll 6" descr="Kvinnlig profil">
            <a:extLst>
              <a:ext uri="{FF2B5EF4-FFF2-40B4-BE49-F238E27FC236}">
                <a16:creationId xmlns:a16="http://schemas.microsoft.com/office/drawing/2014/main" id="{F8683A7F-52CF-4047-BC01-4C75CED560EC}"/>
              </a:ext>
            </a:extLst>
          </p:cNvPr>
          <p:cNvPicPr>
            <a:picLocks noGrp="1" noChangeAspect="1"/>
          </p:cNvPicPr>
          <p:nvPr>
            <p:ph idx="4294967295"/>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76808" y="2099701"/>
            <a:ext cx="1295766" cy="1286795"/>
          </a:xfrm>
          <a:prstGeom prst="rect">
            <a:avLst/>
          </a:prstGeom>
        </p:spPr>
      </p:pic>
      <p:pic>
        <p:nvPicPr>
          <p:cNvPr id="17" name="Platshållare för innehåll 19" descr="Användare">
            <a:extLst>
              <a:ext uri="{FF2B5EF4-FFF2-40B4-BE49-F238E27FC236}">
                <a16:creationId xmlns:a16="http://schemas.microsoft.com/office/drawing/2014/main" id="{1503D4F2-80BC-404C-8A27-01E7F0E867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65450" y="4311976"/>
            <a:ext cx="1685254" cy="1685080"/>
          </a:xfrm>
          <a:prstGeom prst="rect">
            <a:avLst/>
          </a:prstGeom>
          <a:noFill/>
        </p:spPr>
      </p:pic>
      <p:pic>
        <p:nvPicPr>
          <p:cNvPr id="2" name="Bild 1" descr="Kvinnlig profil">
            <a:extLst>
              <a:ext uri="{FF2B5EF4-FFF2-40B4-BE49-F238E27FC236}">
                <a16:creationId xmlns:a16="http://schemas.microsoft.com/office/drawing/2014/main" id="{8D953FBD-892A-4ED6-8106-98F800C2D47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7458833" y="2323720"/>
            <a:ext cx="1545621" cy="1554358"/>
          </a:xfrm>
          <a:prstGeom prst="rect">
            <a:avLst/>
          </a:prstGeom>
        </p:spPr>
      </p:pic>
      <p:pic>
        <p:nvPicPr>
          <p:cNvPr id="8" name="Bild 13" descr="Manlig profil">
            <a:extLst>
              <a:ext uri="{FF2B5EF4-FFF2-40B4-BE49-F238E27FC236}">
                <a16:creationId xmlns:a16="http://schemas.microsoft.com/office/drawing/2014/main" id="{6128B62B-28D1-46F7-AE0E-B85712660E5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55714" y="3076087"/>
            <a:ext cx="1604651" cy="1603983"/>
          </a:xfrm>
          <a:prstGeom prst="rect">
            <a:avLst/>
          </a:prstGeom>
          <a:noFill/>
        </p:spPr>
      </p:pic>
      <p:pic>
        <p:nvPicPr>
          <p:cNvPr id="18" name="Bild 17" descr="Skolflicka">
            <a:extLst>
              <a:ext uri="{FF2B5EF4-FFF2-40B4-BE49-F238E27FC236}">
                <a16:creationId xmlns:a16="http://schemas.microsoft.com/office/drawing/2014/main" id="{9A3407E3-06CE-49CD-9ED7-07F4E27B54D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42558" y="1241705"/>
            <a:ext cx="1515729" cy="1506642"/>
          </a:xfrm>
          <a:prstGeom prst="rect">
            <a:avLst/>
          </a:prstGeom>
        </p:spPr>
      </p:pic>
      <p:pic>
        <p:nvPicPr>
          <p:cNvPr id="3" name="Bild 2" descr="Förvirrad person">
            <a:extLst>
              <a:ext uri="{FF2B5EF4-FFF2-40B4-BE49-F238E27FC236}">
                <a16:creationId xmlns:a16="http://schemas.microsoft.com/office/drawing/2014/main" id="{BC7F06FB-E071-407E-89A9-63C7EEE8A147}"/>
              </a:ext>
            </a:extLst>
          </p:cNvPr>
          <p:cNvPicPr>
            <a:picLocks noChangeAspect="1"/>
          </p:cNvPicPr>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b="50755"/>
          <a:stretch/>
        </p:blipFill>
        <p:spPr>
          <a:xfrm>
            <a:off x="4804771" y="571738"/>
            <a:ext cx="2335707" cy="1144698"/>
          </a:xfrm>
          <a:prstGeom prst="rect">
            <a:avLst/>
          </a:prstGeom>
        </p:spPr>
      </p:pic>
      <p:grpSp>
        <p:nvGrpSpPr>
          <p:cNvPr id="21" name="Grupp 20">
            <a:extLst>
              <a:ext uri="{FF2B5EF4-FFF2-40B4-BE49-F238E27FC236}">
                <a16:creationId xmlns:a16="http://schemas.microsoft.com/office/drawing/2014/main" id="{2BFD2CFE-7BBE-4073-83DB-90DF69A4239E}"/>
              </a:ext>
            </a:extLst>
          </p:cNvPr>
          <p:cNvGrpSpPr/>
          <p:nvPr/>
        </p:nvGrpSpPr>
        <p:grpSpPr>
          <a:xfrm>
            <a:off x="6528932" y="4680070"/>
            <a:ext cx="1989522" cy="1043767"/>
            <a:chOff x="6215386" y="5282961"/>
            <a:chExt cx="2094601" cy="1143534"/>
          </a:xfrm>
        </p:grpSpPr>
        <p:pic>
          <p:nvPicPr>
            <p:cNvPr id="28" name="Bild 27" descr="Barn med ballong">
              <a:extLst>
                <a:ext uri="{FF2B5EF4-FFF2-40B4-BE49-F238E27FC236}">
                  <a16:creationId xmlns:a16="http://schemas.microsoft.com/office/drawing/2014/main" id="{F8945DA4-FFB8-4C64-AE55-D20A0C89019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15386" y="5316843"/>
              <a:ext cx="1115582" cy="1109652"/>
            </a:xfrm>
            <a:prstGeom prst="rect">
              <a:avLst/>
            </a:prstGeom>
          </p:spPr>
        </p:pic>
        <p:pic>
          <p:nvPicPr>
            <p:cNvPr id="29" name="Bild 28" descr="Barn med ballong">
              <a:extLst>
                <a:ext uri="{FF2B5EF4-FFF2-40B4-BE49-F238E27FC236}">
                  <a16:creationId xmlns:a16="http://schemas.microsoft.com/office/drawing/2014/main" id="{48EA6EF9-F854-4B5E-920D-A533BB1376B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703905" y="5282961"/>
              <a:ext cx="1115582" cy="1109652"/>
            </a:xfrm>
            <a:prstGeom prst="rect">
              <a:avLst/>
            </a:prstGeom>
          </p:spPr>
        </p:pic>
        <p:pic>
          <p:nvPicPr>
            <p:cNvPr id="30" name="Bild 29" descr="Barn med ballong">
              <a:extLst>
                <a:ext uri="{FF2B5EF4-FFF2-40B4-BE49-F238E27FC236}">
                  <a16:creationId xmlns:a16="http://schemas.microsoft.com/office/drawing/2014/main" id="{7939E605-88F7-4515-B836-4F9800D188F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194405" y="5295577"/>
              <a:ext cx="1115582" cy="1109652"/>
            </a:xfrm>
            <a:prstGeom prst="rect">
              <a:avLst/>
            </a:prstGeom>
          </p:spPr>
        </p:pic>
      </p:grpSp>
      <p:sp>
        <p:nvSpPr>
          <p:cNvPr id="9" name="textruta 8">
            <a:extLst>
              <a:ext uri="{FF2B5EF4-FFF2-40B4-BE49-F238E27FC236}">
                <a16:creationId xmlns:a16="http://schemas.microsoft.com/office/drawing/2014/main" id="{6314E205-A904-411A-A934-380BCEA62B4E}"/>
              </a:ext>
            </a:extLst>
          </p:cNvPr>
          <p:cNvSpPr txBox="1"/>
          <p:nvPr/>
        </p:nvSpPr>
        <p:spPr>
          <a:xfrm>
            <a:off x="4292680" y="2751894"/>
            <a:ext cx="1195071" cy="369332"/>
          </a:xfrm>
          <a:prstGeom prst="rect">
            <a:avLst/>
          </a:prstGeom>
          <a:noFill/>
        </p:spPr>
        <p:txBody>
          <a:bodyPr wrap="none" rtlCol="0">
            <a:spAutoFit/>
          </a:bodyPr>
          <a:lstStyle/>
          <a:p>
            <a:r>
              <a:rPr lang="sv-SE"/>
              <a:t>Samverkan</a:t>
            </a:r>
          </a:p>
        </p:txBody>
      </p:sp>
      <p:sp>
        <p:nvSpPr>
          <p:cNvPr id="31" name="textruta 30">
            <a:extLst>
              <a:ext uri="{FF2B5EF4-FFF2-40B4-BE49-F238E27FC236}">
                <a16:creationId xmlns:a16="http://schemas.microsoft.com/office/drawing/2014/main" id="{48038866-1AD0-42DE-A4D0-D779861ACA3F}"/>
              </a:ext>
            </a:extLst>
          </p:cNvPr>
          <p:cNvSpPr txBox="1"/>
          <p:nvPr/>
        </p:nvSpPr>
        <p:spPr>
          <a:xfrm>
            <a:off x="5347645" y="3918298"/>
            <a:ext cx="2621883" cy="646331"/>
          </a:xfrm>
          <a:prstGeom prst="rect">
            <a:avLst/>
          </a:prstGeom>
          <a:noFill/>
        </p:spPr>
        <p:txBody>
          <a:bodyPr wrap="square" rtlCol="0">
            <a:spAutoFit/>
          </a:bodyPr>
          <a:lstStyle/>
          <a:p>
            <a:r>
              <a:rPr lang="sv-SE"/>
              <a:t>Stöd och info till individen och dess anhöriga</a:t>
            </a:r>
          </a:p>
        </p:txBody>
      </p:sp>
      <p:sp>
        <p:nvSpPr>
          <p:cNvPr id="32" name="textruta 31">
            <a:extLst>
              <a:ext uri="{FF2B5EF4-FFF2-40B4-BE49-F238E27FC236}">
                <a16:creationId xmlns:a16="http://schemas.microsoft.com/office/drawing/2014/main" id="{D5CBBCFF-B167-4A6E-8B52-33F1A191E28C}"/>
              </a:ext>
            </a:extLst>
          </p:cNvPr>
          <p:cNvSpPr txBox="1"/>
          <p:nvPr/>
        </p:nvSpPr>
        <p:spPr>
          <a:xfrm>
            <a:off x="3937803" y="3421115"/>
            <a:ext cx="2819683" cy="369332"/>
          </a:xfrm>
          <a:prstGeom prst="rect">
            <a:avLst/>
          </a:prstGeom>
          <a:noFill/>
        </p:spPr>
        <p:txBody>
          <a:bodyPr wrap="none" rtlCol="0">
            <a:spAutoFit/>
          </a:bodyPr>
          <a:lstStyle/>
          <a:p>
            <a:r>
              <a:rPr lang="sv-SE"/>
              <a:t>Förskola, skola och elevhälsa</a:t>
            </a:r>
          </a:p>
        </p:txBody>
      </p:sp>
      <p:sp>
        <p:nvSpPr>
          <p:cNvPr id="33" name="textruta 32">
            <a:extLst>
              <a:ext uri="{FF2B5EF4-FFF2-40B4-BE49-F238E27FC236}">
                <a16:creationId xmlns:a16="http://schemas.microsoft.com/office/drawing/2014/main" id="{53D9B502-F7C8-429B-B66E-FC72CE13B25A}"/>
              </a:ext>
            </a:extLst>
          </p:cNvPr>
          <p:cNvSpPr txBox="1"/>
          <p:nvPr/>
        </p:nvSpPr>
        <p:spPr>
          <a:xfrm>
            <a:off x="5217990" y="1896926"/>
            <a:ext cx="2621884" cy="646331"/>
          </a:xfrm>
          <a:prstGeom prst="rect">
            <a:avLst/>
          </a:prstGeom>
          <a:noFill/>
        </p:spPr>
        <p:txBody>
          <a:bodyPr wrap="square" rtlCol="0">
            <a:spAutoFit/>
          </a:bodyPr>
          <a:lstStyle/>
          <a:p>
            <a:r>
              <a:rPr lang="sv-SE"/>
              <a:t>Kunskap och kunskapsutbyte</a:t>
            </a:r>
          </a:p>
        </p:txBody>
      </p:sp>
      <p:sp>
        <p:nvSpPr>
          <p:cNvPr id="34" name="textruta 33">
            <a:extLst>
              <a:ext uri="{FF2B5EF4-FFF2-40B4-BE49-F238E27FC236}">
                <a16:creationId xmlns:a16="http://schemas.microsoft.com/office/drawing/2014/main" id="{D31B36B0-AC46-465F-AE2B-185FF9C9CA77}"/>
              </a:ext>
            </a:extLst>
          </p:cNvPr>
          <p:cNvSpPr txBox="1"/>
          <p:nvPr/>
        </p:nvSpPr>
        <p:spPr>
          <a:xfrm>
            <a:off x="5740865" y="2865155"/>
            <a:ext cx="1360757" cy="369332"/>
          </a:xfrm>
          <a:prstGeom prst="rect">
            <a:avLst/>
          </a:prstGeom>
          <a:noFill/>
        </p:spPr>
        <p:txBody>
          <a:bodyPr wrap="none" rtlCol="0">
            <a:spAutoFit/>
          </a:bodyPr>
          <a:lstStyle/>
          <a:p>
            <a:r>
              <a:rPr lang="sv-SE"/>
              <a:t>Organisation</a:t>
            </a:r>
          </a:p>
        </p:txBody>
      </p:sp>
      <p:sp>
        <p:nvSpPr>
          <p:cNvPr id="35" name="Rubrik 2">
            <a:extLst>
              <a:ext uri="{FF2B5EF4-FFF2-40B4-BE49-F238E27FC236}">
                <a16:creationId xmlns:a16="http://schemas.microsoft.com/office/drawing/2014/main" id="{6CFB3D91-9C00-47E4-9CC5-E48EAC41DE71}"/>
              </a:ext>
            </a:extLst>
          </p:cNvPr>
          <p:cNvSpPr>
            <a:spLocks noGrp="1"/>
          </p:cNvSpPr>
          <p:nvPr>
            <p:ph type="title"/>
          </p:nvPr>
        </p:nvSpPr>
        <p:spPr>
          <a:xfrm>
            <a:off x="772454" y="857683"/>
            <a:ext cx="4715298" cy="613756"/>
          </a:xfrm>
        </p:spPr>
        <p:txBody>
          <a:bodyPr>
            <a:normAutofit fontScale="90000"/>
          </a:bodyPr>
          <a:lstStyle/>
          <a:p>
            <a:r>
              <a:rPr lang="sv-SE"/>
              <a:t>Viktiga identifierade områden</a:t>
            </a:r>
          </a:p>
        </p:txBody>
      </p:sp>
      <p:pic>
        <p:nvPicPr>
          <p:cNvPr id="10" name="Ljud 9">
            <a:hlinkClick r:id="" action="ppaction://media"/>
            <a:extLst>
              <a:ext uri="{FF2B5EF4-FFF2-40B4-BE49-F238E27FC236}">
                <a16:creationId xmlns:a16="http://schemas.microsoft.com/office/drawing/2014/main" id="{5D72D48C-0FEE-4372-BAF6-8A98149C630E}"/>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77853039"/>
      </p:ext>
    </p:extLst>
  </p:cSld>
  <p:clrMapOvr>
    <a:masterClrMapping/>
  </p:clrMapOvr>
  <mc:AlternateContent xmlns:mc="http://schemas.openxmlformats.org/markup-compatibility/2006" xmlns:p14="http://schemas.microsoft.com/office/powerpoint/2010/main">
    <mc:Choice Requires="p14">
      <p:transition spd="slow" p14:dur="2000" advTm="70748"/>
    </mc:Choice>
    <mc:Fallback xmlns="">
      <p:transition spd="slow" advTm="70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67CCE071-6E66-4A5F-AFA4-6162D126E7F6}"/>
              </a:ext>
            </a:extLst>
          </p:cNvPr>
          <p:cNvSpPr>
            <a:spLocks noGrp="1"/>
          </p:cNvSpPr>
          <p:nvPr>
            <p:ph sz="half" idx="1"/>
          </p:nvPr>
        </p:nvSpPr>
        <p:spPr>
          <a:xfrm>
            <a:off x="754274" y="2065871"/>
            <a:ext cx="5238714" cy="3623852"/>
          </a:xfrm>
        </p:spPr>
        <p:txBody>
          <a:bodyPr>
            <a:normAutofit/>
          </a:bodyPr>
          <a:lstStyle/>
          <a:p>
            <a:pPr marL="0" indent="0" rtl="0" fontAlgn="base">
              <a:buNone/>
            </a:pPr>
            <a:r>
              <a:rPr lang="sv-SE"/>
              <a:t>I Sverige: </a:t>
            </a:r>
            <a:r>
              <a:rPr lang="en-US"/>
              <a:t>​</a:t>
            </a:r>
          </a:p>
          <a:p>
            <a:pPr rtl="0" fontAlgn="base"/>
            <a:r>
              <a:rPr lang="sv-SE"/>
              <a:t>Psykisk ohälsa har ökat med 100% de senaste tio åren bland barn och unga</a:t>
            </a:r>
          </a:p>
          <a:p>
            <a:pPr rtl="0" fontAlgn="base"/>
            <a:r>
              <a:rPr lang="sv-SE"/>
              <a:t>25% av unga vuxna upplever nedsatt psykiskt välbefinnande</a:t>
            </a:r>
            <a:r>
              <a:rPr lang="en-US"/>
              <a:t>​</a:t>
            </a:r>
          </a:p>
          <a:p>
            <a:pPr rtl="0" fontAlgn="base"/>
            <a:r>
              <a:rPr lang="sv-SE"/>
              <a:t>Mer än var tionde ungdom och ung vuxen har psykisk ohälsa </a:t>
            </a:r>
            <a:endParaRPr lang="en-US"/>
          </a:p>
        </p:txBody>
      </p:sp>
      <p:sp>
        <p:nvSpPr>
          <p:cNvPr id="12" name="Title 2">
            <a:extLst>
              <a:ext uri="{FF2B5EF4-FFF2-40B4-BE49-F238E27FC236}">
                <a16:creationId xmlns:a16="http://schemas.microsoft.com/office/drawing/2014/main" id="{A2AB743E-9B39-4799-A6E8-898AB5A45FF9}"/>
              </a:ext>
            </a:extLst>
          </p:cNvPr>
          <p:cNvSpPr>
            <a:spLocks noGrp="1"/>
          </p:cNvSpPr>
          <p:nvPr>
            <p:ph type="title"/>
          </p:nvPr>
        </p:nvSpPr>
        <p:spPr>
          <a:xfrm>
            <a:off x="754274" y="744083"/>
            <a:ext cx="10683452" cy="1239266"/>
          </a:xfrm>
        </p:spPr>
        <p:txBody>
          <a:bodyPr/>
          <a:lstStyle/>
          <a:p>
            <a:r>
              <a:rPr lang="en-US" err="1"/>
              <a:t>Är</a:t>
            </a:r>
            <a:r>
              <a:rPr lang="en-US"/>
              <a:t> det </a:t>
            </a:r>
            <a:r>
              <a:rPr lang="en-US" err="1"/>
              <a:t>ett</a:t>
            </a:r>
            <a:r>
              <a:rPr lang="en-US"/>
              <a:t> problem?</a:t>
            </a:r>
          </a:p>
        </p:txBody>
      </p:sp>
      <p:pic>
        <p:nvPicPr>
          <p:cNvPr id="7" name="Bildobjekt 6" descr="En bild som visar natur&#10;&#10;Automatiskt genererad beskrivning">
            <a:extLst>
              <a:ext uri="{FF2B5EF4-FFF2-40B4-BE49-F238E27FC236}">
                <a16:creationId xmlns:a16="http://schemas.microsoft.com/office/drawing/2014/main" id="{BB377304-F243-4EF1-A82D-23FD98077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8302" y="2065872"/>
            <a:ext cx="1540137" cy="3623852"/>
          </a:xfrm>
          <a:prstGeom prst="rect">
            <a:avLst/>
          </a:prstGeom>
          <a:noFill/>
        </p:spPr>
      </p:pic>
      <p:sp>
        <p:nvSpPr>
          <p:cNvPr id="4" name="Platshållare för datum 3">
            <a:extLst>
              <a:ext uri="{FF2B5EF4-FFF2-40B4-BE49-F238E27FC236}">
                <a16:creationId xmlns:a16="http://schemas.microsoft.com/office/drawing/2014/main" id="{64BAB128-7C01-4D12-874D-864D6FE244FF}"/>
              </a:ext>
            </a:extLst>
          </p:cNvPr>
          <p:cNvSpPr>
            <a:spLocks noGrp="1"/>
          </p:cNvSpPr>
          <p:nvPr>
            <p:ph type="dt" sz="half" idx="13"/>
          </p:nvPr>
        </p:nvSpPr>
        <p:spPr>
          <a:xfrm>
            <a:off x="829919" y="290234"/>
            <a:ext cx="480303" cy="113518"/>
          </a:xfrm>
        </p:spPr>
        <p:txBody>
          <a:bodyPr wrap="square">
            <a:normAutofit/>
          </a:bodyPr>
          <a:lstStyle/>
          <a:p>
            <a:pPr>
              <a:spcAft>
                <a:spcPts val="600"/>
              </a:spcAft>
            </a:pPr>
            <a:fld id="{995C967C-67C7-4621-A3F4-421FC821AE41}" type="datetime1">
              <a:rPr lang="sv-SE" smtClean="0"/>
              <a:pPr>
                <a:spcAft>
                  <a:spcPts val="600"/>
                </a:spcAft>
              </a:pPr>
              <a:t>2020-12-14</a:t>
            </a:fld>
            <a:endParaRPr lang="en-US"/>
          </a:p>
        </p:txBody>
      </p:sp>
      <p:sp>
        <p:nvSpPr>
          <p:cNvPr id="5" name="Platshållare för bildnummer 4">
            <a:extLst>
              <a:ext uri="{FF2B5EF4-FFF2-40B4-BE49-F238E27FC236}">
                <a16:creationId xmlns:a16="http://schemas.microsoft.com/office/drawing/2014/main" id="{D99B1333-B24F-4D5D-AF53-5EAFF8D4F8F2}"/>
              </a:ext>
            </a:extLst>
          </p:cNvPr>
          <p:cNvSpPr>
            <a:spLocks noGrp="1"/>
          </p:cNvSpPr>
          <p:nvPr>
            <p:ph type="sldNum" sz="quarter" idx="15"/>
          </p:nvPr>
        </p:nvSpPr>
        <p:spPr>
          <a:xfrm>
            <a:off x="506442" y="290234"/>
            <a:ext cx="218320" cy="113518"/>
          </a:xfrm>
        </p:spPr>
        <p:txBody>
          <a:bodyPr wrap="square">
            <a:normAutofit/>
          </a:bodyPr>
          <a:lstStyle/>
          <a:p>
            <a:pPr>
              <a:spcAft>
                <a:spcPts val="600"/>
              </a:spcAft>
            </a:pPr>
            <a:fld id="{B6F15528-21DE-4FAA-801E-634DDDAF4B2B}" type="slidenum">
              <a:rPr lang="sv-SE" smtClean="0"/>
              <a:pPr>
                <a:spcAft>
                  <a:spcPts val="600"/>
                </a:spcAft>
              </a:pPr>
              <a:t>2</a:t>
            </a:fld>
            <a:endParaRPr lang="sv-SE"/>
          </a:p>
        </p:txBody>
      </p:sp>
      <p:pic>
        <p:nvPicPr>
          <p:cNvPr id="6" name="Ljud 5">
            <a:hlinkClick r:id="" action="ppaction://media"/>
            <a:extLst>
              <a:ext uri="{FF2B5EF4-FFF2-40B4-BE49-F238E27FC236}">
                <a16:creationId xmlns:a16="http://schemas.microsoft.com/office/drawing/2014/main" id="{D88A6A58-2702-44CD-AB8B-F610F13815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15210451"/>
      </p:ext>
    </p:extLst>
  </p:cSld>
  <p:clrMapOvr>
    <a:masterClrMapping/>
  </p:clrMapOvr>
  <mc:AlternateContent xmlns:mc="http://schemas.openxmlformats.org/markup-compatibility/2006" xmlns:p14="http://schemas.microsoft.com/office/powerpoint/2010/main">
    <mc:Choice Requires="p14">
      <p:transition spd="slow" p14:dur="2000" advTm="26948"/>
    </mc:Choice>
    <mc:Fallback xmlns="">
      <p:transition spd="slow" advTm="26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0A17A4AF-AE3F-4845-B5AA-E09B546D98B0}"/>
              </a:ext>
            </a:extLst>
          </p:cNvPr>
          <p:cNvSpPr>
            <a:spLocks noGrp="1"/>
          </p:cNvSpPr>
          <p:nvPr>
            <p:ph type="dt" sz="half" idx="14"/>
          </p:nvPr>
        </p:nvSpPr>
        <p:spPr/>
        <p:txBody>
          <a:bodyPr/>
          <a:lstStyle/>
          <a:p>
            <a:fld id="{995C967C-67C7-4621-A3F4-421FC821AE41}" type="datetime1">
              <a:rPr lang="sv-SE" smtClean="0"/>
              <a:t>2020-12-14</a:t>
            </a:fld>
            <a:endParaRPr lang="en-US"/>
          </a:p>
        </p:txBody>
      </p:sp>
      <p:sp>
        <p:nvSpPr>
          <p:cNvPr id="5" name="Platshållare för bildnummer 4">
            <a:extLst>
              <a:ext uri="{FF2B5EF4-FFF2-40B4-BE49-F238E27FC236}">
                <a16:creationId xmlns:a16="http://schemas.microsoft.com/office/drawing/2014/main" id="{FA035E36-0970-453B-84EA-E179A0AD7ED5}"/>
              </a:ext>
            </a:extLst>
          </p:cNvPr>
          <p:cNvSpPr>
            <a:spLocks noGrp="1"/>
          </p:cNvSpPr>
          <p:nvPr>
            <p:ph type="sldNum" sz="quarter" idx="16"/>
          </p:nvPr>
        </p:nvSpPr>
        <p:spPr/>
        <p:txBody>
          <a:bodyPr/>
          <a:lstStyle/>
          <a:p>
            <a:fld id="{B6F15528-21DE-4FAA-801E-634DDDAF4B2B}" type="slidenum">
              <a:rPr lang="sv-SE" smtClean="0"/>
              <a:pPr/>
              <a:t>20</a:t>
            </a:fld>
            <a:endParaRPr lang="sv-SE"/>
          </a:p>
        </p:txBody>
      </p:sp>
      <p:sp>
        <p:nvSpPr>
          <p:cNvPr id="6" name="Rektangel: rundade hörn 5">
            <a:extLst>
              <a:ext uri="{FF2B5EF4-FFF2-40B4-BE49-F238E27FC236}">
                <a16:creationId xmlns:a16="http://schemas.microsoft.com/office/drawing/2014/main" id="{B42F3FE9-66A7-4ED3-91CD-F3EE31444A73}"/>
              </a:ext>
            </a:extLst>
          </p:cNvPr>
          <p:cNvSpPr/>
          <p:nvPr/>
        </p:nvSpPr>
        <p:spPr>
          <a:xfrm>
            <a:off x="1707858" y="1643781"/>
            <a:ext cx="8776283" cy="3071673"/>
          </a:xfrm>
          <a:prstGeom prst="roundRect">
            <a:avLst/>
          </a:prstGeom>
          <a:solidFill>
            <a:schemeClr val="accent2"/>
          </a:solidFill>
          <a:ln>
            <a:solidFill>
              <a:schemeClr val="accent4"/>
            </a:solidFill>
          </a:ln>
          <a:effectLst>
            <a:outerShdw blurRad="76200" dir="18900000" sy="23000" kx="-1200000" algn="bl"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sv-SE" sz="4800" b="1">
                <a:solidFill>
                  <a:schemeClr val="bg1"/>
                </a:solidFill>
              </a:rPr>
              <a:t>FÖRSLAG TILL FORTSÄTTNING</a:t>
            </a:r>
          </a:p>
        </p:txBody>
      </p:sp>
      <p:pic>
        <p:nvPicPr>
          <p:cNvPr id="7" name="Ljud 6">
            <a:hlinkClick r:id="" action="ppaction://media"/>
            <a:extLst>
              <a:ext uri="{FF2B5EF4-FFF2-40B4-BE49-F238E27FC236}">
                <a16:creationId xmlns:a16="http://schemas.microsoft.com/office/drawing/2014/main" id="{AFC7775B-C6F8-422E-833B-9C53AC33A4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13903997"/>
      </p:ext>
    </p:extLst>
  </p:cSld>
  <p:clrMapOvr>
    <a:masterClrMapping/>
  </p:clrMapOvr>
  <mc:AlternateContent xmlns:mc="http://schemas.openxmlformats.org/markup-compatibility/2006" xmlns:p14="http://schemas.microsoft.com/office/powerpoint/2010/main">
    <mc:Choice Requires="p14">
      <p:transition spd="slow" p14:dur="2000" advTm="28989"/>
    </mc:Choice>
    <mc:Fallback xmlns="">
      <p:transition spd="slow" advTm="28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AA76197-6467-48B1-8FDA-AF6DC20EA052}"/>
              </a:ext>
            </a:extLst>
          </p:cNvPr>
          <p:cNvSpPr>
            <a:spLocks noGrp="1"/>
          </p:cNvSpPr>
          <p:nvPr>
            <p:ph type="title"/>
          </p:nvPr>
        </p:nvSpPr>
        <p:spPr/>
        <p:txBody>
          <a:bodyPr/>
          <a:lstStyle/>
          <a:p>
            <a:r>
              <a:rPr lang="sv-SE"/>
              <a:t>Program Nära vård</a:t>
            </a:r>
          </a:p>
        </p:txBody>
      </p:sp>
      <p:sp>
        <p:nvSpPr>
          <p:cNvPr id="4" name="Platshållare för datum 3">
            <a:extLst>
              <a:ext uri="{FF2B5EF4-FFF2-40B4-BE49-F238E27FC236}">
                <a16:creationId xmlns:a16="http://schemas.microsoft.com/office/drawing/2014/main" id="{90AEE5C9-A60A-461E-B4C6-7561A9081F8A}"/>
              </a:ext>
            </a:extLst>
          </p:cNvPr>
          <p:cNvSpPr>
            <a:spLocks noGrp="1"/>
          </p:cNvSpPr>
          <p:nvPr>
            <p:ph type="dt" sz="half" idx="14"/>
          </p:nvPr>
        </p:nvSpPr>
        <p:spPr/>
        <p:txBody>
          <a:bodyPr/>
          <a:lstStyle/>
          <a:p>
            <a:fld id="{995C967C-67C7-4621-A3F4-421FC821AE41}" type="datetime1">
              <a:rPr lang="sv-SE" smtClean="0"/>
              <a:t>2020-12-14</a:t>
            </a:fld>
            <a:endParaRPr lang="en-US"/>
          </a:p>
        </p:txBody>
      </p:sp>
      <p:sp>
        <p:nvSpPr>
          <p:cNvPr id="5" name="Platshållare för bildnummer 4">
            <a:extLst>
              <a:ext uri="{FF2B5EF4-FFF2-40B4-BE49-F238E27FC236}">
                <a16:creationId xmlns:a16="http://schemas.microsoft.com/office/drawing/2014/main" id="{33B6A449-4CFD-4ACE-B456-BE8E998F65D1}"/>
              </a:ext>
            </a:extLst>
          </p:cNvPr>
          <p:cNvSpPr>
            <a:spLocks noGrp="1"/>
          </p:cNvSpPr>
          <p:nvPr>
            <p:ph type="sldNum" sz="quarter" idx="16"/>
          </p:nvPr>
        </p:nvSpPr>
        <p:spPr/>
        <p:txBody>
          <a:bodyPr/>
          <a:lstStyle/>
          <a:p>
            <a:fld id="{B6F15528-21DE-4FAA-801E-634DDDAF4B2B}" type="slidenum">
              <a:rPr lang="sv-SE" smtClean="0"/>
              <a:pPr/>
              <a:t>21</a:t>
            </a:fld>
            <a:endParaRPr lang="sv-SE"/>
          </a:p>
        </p:txBody>
      </p:sp>
      <p:grpSp>
        <p:nvGrpSpPr>
          <p:cNvPr id="45" name="Grupp 44">
            <a:extLst>
              <a:ext uri="{FF2B5EF4-FFF2-40B4-BE49-F238E27FC236}">
                <a16:creationId xmlns:a16="http://schemas.microsoft.com/office/drawing/2014/main" id="{383A7732-0D5E-439B-B577-A502745B3648}"/>
              </a:ext>
            </a:extLst>
          </p:cNvPr>
          <p:cNvGrpSpPr/>
          <p:nvPr/>
        </p:nvGrpSpPr>
        <p:grpSpPr>
          <a:xfrm>
            <a:off x="3195137" y="1823487"/>
            <a:ext cx="6592406" cy="3947746"/>
            <a:chOff x="9232734" y="2672941"/>
            <a:chExt cx="10871366" cy="6510126"/>
          </a:xfrm>
        </p:grpSpPr>
        <p:grpSp>
          <p:nvGrpSpPr>
            <p:cNvPr id="6" name="Grupp 5">
              <a:extLst>
                <a:ext uri="{FF2B5EF4-FFF2-40B4-BE49-F238E27FC236}">
                  <a16:creationId xmlns:a16="http://schemas.microsoft.com/office/drawing/2014/main" id="{D7AE94AA-E9A7-4218-93A9-F16DB9B5F3AF}"/>
                </a:ext>
              </a:extLst>
            </p:cNvPr>
            <p:cNvGrpSpPr/>
            <p:nvPr/>
          </p:nvGrpSpPr>
          <p:grpSpPr>
            <a:xfrm>
              <a:off x="9415468" y="2672941"/>
              <a:ext cx="10688632" cy="6510126"/>
              <a:chOff x="963738" y="2834766"/>
              <a:chExt cx="7881240" cy="3081005"/>
            </a:xfrm>
          </p:grpSpPr>
          <p:grpSp>
            <p:nvGrpSpPr>
              <p:cNvPr id="7" name="Grupp 6">
                <a:extLst>
                  <a:ext uri="{FF2B5EF4-FFF2-40B4-BE49-F238E27FC236}">
                    <a16:creationId xmlns:a16="http://schemas.microsoft.com/office/drawing/2014/main" id="{287668D9-FF2A-45B6-A94F-96B69B09CA43}"/>
                  </a:ext>
                </a:extLst>
              </p:cNvPr>
              <p:cNvGrpSpPr/>
              <p:nvPr/>
            </p:nvGrpSpPr>
            <p:grpSpPr>
              <a:xfrm>
                <a:off x="963738" y="2834766"/>
                <a:ext cx="7881240" cy="3081005"/>
                <a:chOff x="6400049" y="1599689"/>
                <a:chExt cx="3863756" cy="2200551"/>
              </a:xfrm>
            </p:grpSpPr>
            <p:sp>
              <p:nvSpPr>
                <p:cNvPr id="38" name="Form 37">
                  <a:extLst>
                    <a:ext uri="{FF2B5EF4-FFF2-40B4-BE49-F238E27FC236}">
                      <a16:creationId xmlns:a16="http://schemas.microsoft.com/office/drawing/2014/main" id="{7EA4ED28-5C35-4F9C-BFF5-6EE719C6A146}"/>
                    </a:ext>
                  </a:extLst>
                </p:cNvPr>
                <p:cNvSpPr/>
                <p:nvPr/>
              </p:nvSpPr>
              <p:spPr>
                <a:xfrm>
                  <a:off x="6400049" y="1599689"/>
                  <a:ext cx="3863756" cy="2200551"/>
                </a:xfrm>
                <a:prstGeom prst="swooshArrow">
                  <a:avLst>
                    <a:gd name="adj1" fmla="val 25000"/>
                    <a:gd name="adj2" fmla="val 25000"/>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39" name="Frihandsfigur: Form 38">
                  <a:extLst>
                    <a:ext uri="{FF2B5EF4-FFF2-40B4-BE49-F238E27FC236}">
                      <a16:creationId xmlns:a16="http://schemas.microsoft.com/office/drawing/2014/main" id="{7A6EFE11-45CE-45E5-967B-99137775931B}"/>
                    </a:ext>
                  </a:extLst>
                </p:cNvPr>
                <p:cNvSpPr/>
                <p:nvPr/>
              </p:nvSpPr>
              <p:spPr>
                <a:xfrm>
                  <a:off x="6553142" y="3327384"/>
                  <a:ext cx="677476" cy="372330"/>
                </a:xfrm>
                <a:custGeom>
                  <a:avLst/>
                  <a:gdLst>
                    <a:gd name="connsiteX0" fmla="*/ 0 w 675564"/>
                    <a:gd name="connsiteY0" fmla="*/ 0 h 370064"/>
                    <a:gd name="connsiteX1" fmla="*/ 675564 w 675564"/>
                    <a:gd name="connsiteY1" fmla="*/ 0 h 370064"/>
                    <a:gd name="connsiteX2" fmla="*/ 675564 w 675564"/>
                    <a:gd name="connsiteY2" fmla="*/ 370064 h 370064"/>
                    <a:gd name="connsiteX3" fmla="*/ 0 w 675564"/>
                    <a:gd name="connsiteY3" fmla="*/ 370064 h 370064"/>
                    <a:gd name="connsiteX4" fmla="*/ 0 w 675564"/>
                    <a:gd name="connsiteY4" fmla="*/ 0 h 370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564" h="370064">
                      <a:moveTo>
                        <a:pt x="0" y="0"/>
                      </a:moveTo>
                      <a:lnTo>
                        <a:pt x="675564" y="0"/>
                      </a:lnTo>
                      <a:lnTo>
                        <a:pt x="675564" y="370064"/>
                      </a:lnTo>
                      <a:lnTo>
                        <a:pt x="0" y="3700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9454" tIns="0" rIns="0" bIns="0" numCol="1" spcCol="1270" anchor="t" anchorCtr="0">
                  <a:noAutofit/>
                </a:bodyPr>
                <a:lstStyle/>
                <a:p>
                  <a:pPr defTabSz="888918">
                    <a:lnSpc>
                      <a:spcPct val="90000"/>
                    </a:lnSpc>
                    <a:spcBef>
                      <a:spcPct val="0"/>
                    </a:spcBef>
                    <a:spcAft>
                      <a:spcPct val="35000"/>
                    </a:spcAft>
                  </a:pPr>
                  <a:r>
                    <a:rPr lang="sv-SE" sz="1200"/>
                    <a:t>2020</a:t>
                  </a:r>
                </a:p>
              </p:txBody>
            </p:sp>
            <p:sp>
              <p:nvSpPr>
                <p:cNvPr id="40" name="Frihandsfigur: Form 39">
                  <a:extLst>
                    <a:ext uri="{FF2B5EF4-FFF2-40B4-BE49-F238E27FC236}">
                      <a16:creationId xmlns:a16="http://schemas.microsoft.com/office/drawing/2014/main" id="{B9011852-AB1A-4734-B479-31CDDB7CCBA2}"/>
                    </a:ext>
                  </a:extLst>
                </p:cNvPr>
                <p:cNvSpPr/>
                <p:nvPr/>
              </p:nvSpPr>
              <p:spPr>
                <a:xfrm>
                  <a:off x="8182523" y="2416536"/>
                  <a:ext cx="451922" cy="154980"/>
                </a:xfrm>
                <a:custGeom>
                  <a:avLst/>
                  <a:gdLst>
                    <a:gd name="connsiteX0" fmla="*/ 0 w 783771"/>
                    <a:gd name="connsiteY0" fmla="*/ 0 h 335853"/>
                    <a:gd name="connsiteX1" fmla="*/ 783771 w 783771"/>
                    <a:gd name="connsiteY1" fmla="*/ 0 h 335853"/>
                    <a:gd name="connsiteX2" fmla="*/ 783771 w 783771"/>
                    <a:gd name="connsiteY2" fmla="*/ 335853 h 335853"/>
                    <a:gd name="connsiteX3" fmla="*/ 0 w 783771"/>
                    <a:gd name="connsiteY3" fmla="*/ 335853 h 335853"/>
                    <a:gd name="connsiteX4" fmla="*/ 0 w 783771"/>
                    <a:gd name="connsiteY4" fmla="*/ 0 h 335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771" h="335853">
                      <a:moveTo>
                        <a:pt x="0" y="0"/>
                      </a:moveTo>
                      <a:lnTo>
                        <a:pt x="783771" y="0"/>
                      </a:lnTo>
                      <a:lnTo>
                        <a:pt x="783771" y="335853"/>
                      </a:lnTo>
                      <a:lnTo>
                        <a:pt x="0" y="3358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35" tIns="0" rIns="0" bIns="0" numCol="1" spcCol="1270" anchor="t" anchorCtr="0">
                  <a:noAutofit/>
                </a:bodyPr>
                <a:lstStyle/>
                <a:p>
                  <a:pPr defTabSz="888918">
                    <a:lnSpc>
                      <a:spcPct val="90000"/>
                    </a:lnSpc>
                    <a:spcBef>
                      <a:spcPct val="0"/>
                    </a:spcBef>
                    <a:spcAft>
                      <a:spcPct val="35000"/>
                    </a:spcAft>
                  </a:pPr>
                  <a:r>
                    <a:rPr lang="sv-SE" sz="1200"/>
                    <a:t>2025</a:t>
                  </a:r>
                </a:p>
                <a:p>
                  <a:pPr defTabSz="888918">
                    <a:lnSpc>
                      <a:spcPct val="90000"/>
                    </a:lnSpc>
                    <a:spcBef>
                      <a:spcPct val="0"/>
                    </a:spcBef>
                    <a:spcAft>
                      <a:spcPct val="35000"/>
                    </a:spcAft>
                  </a:pPr>
                  <a:endParaRPr lang="sv-SE" sz="1200"/>
                </a:p>
              </p:txBody>
            </p:sp>
            <p:sp>
              <p:nvSpPr>
                <p:cNvPr id="41" name="Frihandsfigur: Form 40">
                  <a:extLst>
                    <a:ext uri="{FF2B5EF4-FFF2-40B4-BE49-F238E27FC236}">
                      <a16:creationId xmlns:a16="http://schemas.microsoft.com/office/drawing/2014/main" id="{01AE3074-2A53-457D-9171-34CE64B180EB}"/>
                    </a:ext>
                  </a:extLst>
                </p:cNvPr>
                <p:cNvSpPr/>
                <p:nvPr/>
              </p:nvSpPr>
              <p:spPr>
                <a:xfrm>
                  <a:off x="9691547" y="2086076"/>
                  <a:ext cx="426588" cy="179771"/>
                </a:xfrm>
                <a:custGeom>
                  <a:avLst/>
                  <a:gdLst>
                    <a:gd name="connsiteX0" fmla="*/ 0 w 909207"/>
                    <a:gd name="connsiteY0" fmla="*/ 0 h 359542"/>
                    <a:gd name="connsiteX1" fmla="*/ 909207 w 909207"/>
                    <a:gd name="connsiteY1" fmla="*/ 0 h 359542"/>
                    <a:gd name="connsiteX2" fmla="*/ 909207 w 909207"/>
                    <a:gd name="connsiteY2" fmla="*/ 359542 h 359542"/>
                    <a:gd name="connsiteX3" fmla="*/ 0 w 909207"/>
                    <a:gd name="connsiteY3" fmla="*/ 359542 h 359542"/>
                    <a:gd name="connsiteX4" fmla="*/ 0 w 909207"/>
                    <a:gd name="connsiteY4" fmla="*/ 0 h 359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9207" h="359542">
                      <a:moveTo>
                        <a:pt x="0" y="0"/>
                      </a:moveTo>
                      <a:lnTo>
                        <a:pt x="909207" y="0"/>
                      </a:lnTo>
                      <a:lnTo>
                        <a:pt x="909207" y="359542"/>
                      </a:lnTo>
                      <a:lnTo>
                        <a:pt x="0" y="35954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8634" tIns="0" rIns="0" bIns="0" numCol="1" spcCol="1270" anchor="t" anchorCtr="0">
                  <a:noAutofit/>
                </a:bodyPr>
                <a:lstStyle/>
                <a:p>
                  <a:pPr defTabSz="888918">
                    <a:lnSpc>
                      <a:spcPct val="90000"/>
                    </a:lnSpc>
                    <a:spcBef>
                      <a:spcPct val="0"/>
                    </a:spcBef>
                    <a:spcAft>
                      <a:spcPct val="35000"/>
                    </a:spcAft>
                  </a:pPr>
                  <a:r>
                    <a:rPr lang="sv-SE" sz="1200"/>
                    <a:t>2030</a:t>
                  </a:r>
                </a:p>
              </p:txBody>
            </p:sp>
          </p:grpSp>
          <p:grpSp>
            <p:nvGrpSpPr>
              <p:cNvPr id="8" name="Grupp 7">
                <a:extLst>
                  <a:ext uri="{FF2B5EF4-FFF2-40B4-BE49-F238E27FC236}">
                    <a16:creationId xmlns:a16="http://schemas.microsoft.com/office/drawing/2014/main" id="{75674995-4608-4108-926C-45140C567B54}"/>
                  </a:ext>
                </a:extLst>
              </p:cNvPr>
              <p:cNvGrpSpPr/>
              <p:nvPr/>
            </p:nvGrpSpPr>
            <p:grpSpPr>
              <a:xfrm>
                <a:off x="4458601" y="3950673"/>
                <a:ext cx="282010" cy="272519"/>
                <a:chOff x="1380976" y="4565060"/>
                <a:chExt cx="282010" cy="272519"/>
              </a:xfrm>
            </p:grpSpPr>
            <p:grpSp>
              <p:nvGrpSpPr>
                <p:cNvPr id="29" name="Grupp 28">
                  <a:extLst>
                    <a:ext uri="{FF2B5EF4-FFF2-40B4-BE49-F238E27FC236}">
                      <a16:creationId xmlns:a16="http://schemas.microsoft.com/office/drawing/2014/main" id="{2F2C4C9D-59D8-4D99-B6C7-7FC35443EB91}"/>
                    </a:ext>
                  </a:extLst>
                </p:cNvPr>
                <p:cNvGrpSpPr/>
                <p:nvPr/>
              </p:nvGrpSpPr>
              <p:grpSpPr>
                <a:xfrm>
                  <a:off x="1440632" y="4565060"/>
                  <a:ext cx="162698" cy="162698"/>
                  <a:chOff x="1560897" y="33895"/>
                  <a:chExt cx="1626984" cy="1626984"/>
                </a:xfrm>
                <a:scene3d>
                  <a:camera prst="orthographicFront">
                    <a:rot lat="0" lon="0" rev="0"/>
                  </a:camera>
                  <a:lightRig rig="contrasting" dir="t">
                    <a:rot lat="0" lon="0" rev="1200000"/>
                  </a:lightRig>
                </a:scene3d>
              </p:grpSpPr>
              <p:sp>
                <p:nvSpPr>
                  <p:cNvPr id="36" name="Ellips 35">
                    <a:extLst>
                      <a:ext uri="{FF2B5EF4-FFF2-40B4-BE49-F238E27FC236}">
                        <a16:creationId xmlns:a16="http://schemas.microsoft.com/office/drawing/2014/main" id="{3C3EAACA-DCF9-433D-8145-AA49D9E91A92}"/>
                      </a:ext>
                    </a:extLst>
                  </p:cNvPr>
                  <p:cNvSpPr/>
                  <p:nvPr/>
                </p:nvSpPr>
                <p:spPr>
                  <a:xfrm>
                    <a:off x="1560897" y="33895"/>
                    <a:ext cx="1626984" cy="1626984"/>
                  </a:xfrm>
                  <a:prstGeom prst="ellipse">
                    <a:avLst/>
                  </a:prstGeom>
                  <a:sp3d contourW="12700" prstMaterial="clear">
                    <a:bevelT w="177800" h="254000"/>
                    <a:bevelB w="152400"/>
                  </a:sp3d>
                </p:spPr>
                <p:style>
                  <a:lnRef idx="0">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37" name="Ellips 4">
                    <a:extLst>
                      <a:ext uri="{FF2B5EF4-FFF2-40B4-BE49-F238E27FC236}">
                        <a16:creationId xmlns:a16="http://schemas.microsoft.com/office/drawing/2014/main" id="{335FD443-F2CA-4F75-A81D-6EFA0F975A5E}"/>
                      </a:ext>
                    </a:extLst>
                  </p:cNvPr>
                  <p:cNvSpPr txBox="1"/>
                  <p:nvPr/>
                </p:nvSpPr>
                <p:spPr>
                  <a:xfrm>
                    <a:off x="1777828" y="318617"/>
                    <a:ext cx="1193121" cy="732142"/>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577796">
                      <a:lnSpc>
                        <a:spcPct val="90000"/>
                      </a:lnSpc>
                      <a:spcBef>
                        <a:spcPct val="0"/>
                      </a:spcBef>
                      <a:spcAft>
                        <a:spcPct val="35000"/>
                      </a:spcAft>
                    </a:pPr>
                    <a:endParaRPr lang="sv-SE" sz="1300"/>
                  </a:p>
                </p:txBody>
              </p:sp>
            </p:grpSp>
            <p:grpSp>
              <p:nvGrpSpPr>
                <p:cNvPr id="30" name="Grupp 29">
                  <a:extLst>
                    <a:ext uri="{FF2B5EF4-FFF2-40B4-BE49-F238E27FC236}">
                      <a16:creationId xmlns:a16="http://schemas.microsoft.com/office/drawing/2014/main" id="{966D28BD-173C-4246-9971-0CDCAC971BD4}"/>
                    </a:ext>
                  </a:extLst>
                </p:cNvPr>
                <p:cNvGrpSpPr/>
                <p:nvPr/>
              </p:nvGrpSpPr>
              <p:grpSpPr>
                <a:xfrm>
                  <a:off x="1500288" y="4668150"/>
                  <a:ext cx="162698" cy="162698"/>
                  <a:chOff x="2147967" y="1050760"/>
                  <a:chExt cx="1626984" cy="1626984"/>
                </a:xfrm>
                <a:scene3d>
                  <a:camera prst="orthographicFront">
                    <a:rot lat="0" lon="0" rev="0"/>
                  </a:camera>
                  <a:lightRig rig="contrasting" dir="t">
                    <a:rot lat="0" lon="0" rev="1200000"/>
                  </a:lightRig>
                </a:scene3d>
              </p:grpSpPr>
              <p:sp>
                <p:nvSpPr>
                  <p:cNvPr id="34" name="Ellips 33">
                    <a:extLst>
                      <a:ext uri="{FF2B5EF4-FFF2-40B4-BE49-F238E27FC236}">
                        <a16:creationId xmlns:a16="http://schemas.microsoft.com/office/drawing/2014/main" id="{2BFCF73B-DB1B-4797-B8FF-C17CCB333D83}"/>
                      </a:ext>
                    </a:extLst>
                  </p:cNvPr>
                  <p:cNvSpPr/>
                  <p:nvPr/>
                </p:nvSpPr>
                <p:spPr>
                  <a:xfrm>
                    <a:off x="2147967" y="1050760"/>
                    <a:ext cx="1626984" cy="1626984"/>
                  </a:xfrm>
                  <a:prstGeom prst="ellipse">
                    <a:avLst/>
                  </a:prstGeom>
                  <a:sp3d contourW="12700" prstMaterial="clear">
                    <a:bevelT w="177800" h="254000"/>
                    <a:bevelB w="152400"/>
                  </a:sp3d>
                </p:spPr>
                <p:style>
                  <a:lnRef idx="0">
                    <a:schemeClr val="lt1">
                      <a:hueOff val="0"/>
                      <a:satOff val="0"/>
                      <a:lumOff val="0"/>
                      <a:alphaOff val="0"/>
                    </a:schemeClr>
                  </a:lnRef>
                  <a:fillRef idx="1">
                    <a:schemeClr val="accent4">
                      <a:alpha val="50000"/>
                      <a:hueOff val="4900445"/>
                      <a:satOff val="-20388"/>
                      <a:lumOff val="4804"/>
                      <a:alphaOff val="0"/>
                    </a:schemeClr>
                  </a:fillRef>
                  <a:effectRef idx="0">
                    <a:schemeClr val="accent4">
                      <a:alpha val="50000"/>
                      <a:hueOff val="4900445"/>
                      <a:satOff val="-20388"/>
                      <a:lumOff val="4804"/>
                      <a:alphaOff val="0"/>
                    </a:schemeClr>
                  </a:effectRef>
                  <a:fontRef idx="minor">
                    <a:schemeClr val="tx1"/>
                  </a:fontRef>
                </p:style>
              </p:sp>
              <p:sp>
                <p:nvSpPr>
                  <p:cNvPr id="35" name="Ellips 6">
                    <a:extLst>
                      <a:ext uri="{FF2B5EF4-FFF2-40B4-BE49-F238E27FC236}">
                        <a16:creationId xmlns:a16="http://schemas.microsoft.com/office/drawing/2014/main" id="{BAE0BA8F-898B-47A6-80ED-4A86A0A8BD84}"/>
                      </a:ext>
                    </a:extLst>
                  </p:cNvPr>
                  <p:cNvSpPr txBox="1"/>
                  <p:nvPr/>
                </p:nvSpPr>
                <p:spPr>
                  <a:xfrm>
                    <a:off x="2645553" y="1471064"/>
                    <a:ext cx="976190" cy="894841"/>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577796">
                      <a:lnSpc>
                        <a:spcPct val="90000"/>
                      </a:lnSpc>
                      <a:spcBef>
                        <a:spcPct val="0"/>
                      </a:spcBef>
                      <a:spcAft>
                        <a:spcPct val="35000"/>
                      </a:spcAft>
                    </a:pPr>
                    <a:endParaRPr lang="sv-SE" sz="1300"/>
                  </a:p>
                </p:txBody>
              </p:sp>
            </p:grpSp>
            <p:grpSp>
              <p:nvGrpSpPr>
                <p:cNvPr id="31" name="Grupp 30">
                  <a:extLst>
                    <a:ext uri="{FF2B5EF4-FFF2-40B4-BE49-F238E27FC236}">
                      <a16:creationId xmlns:a16="http://schemas.microsoft.com/office/drawing/2014/main" id="{24CA9089-E198-4D9C-9700-325961AEEFCB}"/>
                    </a:ext>
                  </a:extLst>
                </p:cNvPr>
                <p:cNvGrpSpPr/>
                <p:nvPr/>
              </p:nvGrpSpPr>
              <p:grpSpPr>
                <a:xfrm>
                  <a:off x="1380976" y="4674881"/>
                  <a:ext cx="162698" cy="162698"/>
                  <a:chOff x="973826" y="1050760"/>
                  <a:chExt cx="1626984" cy="1626984"/>
                </a:xfrm>
                <a:scene3d>
                  <a:camera prst="orthographicFront">
                    <a:rot lat="0" lon="0" rev="0"/>
                  </a:camera>
                  <a:lightRig rig="contrasting" dir="t">
                    <a:rot lat="0" lon="0" rev="1200000"/>
                  </a:lightRig>
                </a:scene3d>
              </p:grpSpPr>
              <p:sp>
                <p:nvSpPr>
                  <p:cNvPr id="32" name="Ellips 31">
                    <a:extLst>
                      <a:ext uri="{FF2B5EF4-FFF2-40B4-BE49-F238E27FC236}">
                        <a16:creationId xmlns:a16="http://schemas.microsoft.com/office/drawing/2014/main" id="{E68EC56D-0C62-4138-AEBE-20F7A7A205EB}"/>
                      </a:ext>
                    </a:extLst>
                  </p:cNvPr>
                  <p:cNvSpPr/>
                  <p:nvPr/>
                </p:nvSpPr>
                <p:spPr>
                  <a:xfrm>
                    <a:off x="973826" y="1050760"/>
                    <a:ext cx="1626984" cy="1626984"/>
                  </a:xfrm>
                  <a:prstGeom prst="ellipse">
                    <a:avLst/>
                  </a:prstGeom>
                  <a:sp3d contourW="12700" prstMaterial="clear">
                    <a:bevelT w="177800" h="254000"/>
                    <a:bevelB w="152400"/>
                  </a:sp3d>
                </p:spPr>
                <p:style>
                  <a:lnRef idx="0">
                    <a:schemeClr val="lt1">
                      <a:hueOff val="0"/>
                      <a:satOff val="0"/>
                      <a:lumOff val="0"/>
                      <a:alphaOff val="0"/>
                    </a:schemeClr>
                  </a:lnRef>
                  <a:fillRef idx="1">
                    <a:schemeClr val="accent4">
                      <a:alpha val="50000"/>
                      <a:hueOff val="9800891"/>
                      <a:satOff val="-40777"/>
                      <a:lumOff val="9608"/>
                      <a:alphaOff val="0"/>
                    </a:schemeClr>
                  </a:fillRef>
                  <a:effectRef idx="0">
                    <a:schemeClr val="accent4">
                      <a:alpha val="50000"/>
                      <a:hueOff val="9800891"/>
                      <a:satOff val="-40777"/>
                      <a:lumOff val="9608"/>
                      <a:alphaOff val="0"/>
                    </a:schemeClr>
                  </a:effectRef>
                  <a:fontRef idx="minor">
                    <a:schemeClr val="tx1"/>
                  </a:fontRef>
                </p:style>
              </p:sp>
              <p:sp>
                <p:nvSpPr>
                  <p:cNvPr id="33" name="Ellips 8">
                    <a:extLst>
                      <a:ext uri="{FF2B5EF4-FFF2-40B4-BE49-F238E27FC236}">
                        <a16:creationId xmlns:a16="http://schemas.microsoft.com/office/drawing/2014/main" id="{E36D8143-D99E-440D-A93E-29D29FC962C3}"/>
                      </a:ext>
                    </a:extLst>
                  </p:cNvPr>
                  <p:cNvSpPr txBox="1"/>
                  <p:nvPr/>
                </p:nvSpPr>
                <p:spPr>
                  <a:xfrm>
                    <a:off x="1127034" y="1471064"/>
                    <a:ext cx="976190" cy="894841"/>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577796">
                      <a:lnSpc>
                        <a:spcPct val="90000"/>
                      </a:lnSpc>
                      <a:spcBef>
                        <a:spcPct val="0"/>
                      </a:spcBef>
                      <a:spcAft>
                        <a:spcPct val="35000"/>
                      </a:spcAft>
                    </a:pPr>
                    <a:endParaRPr lang="sv-SE" sz="1300"/>
                  </a:p>
                </p:txBody>
              </p:sp>
            </p:grpSp>
          </p:grpSp>
          <p:grpSp>
            <p:nvGrpSpPr>
              <p:cNvPr id="9" name="Grupp 8">
                <a:extLst>
                  <a:ext uri="{FF2B5EF4-FFF2-40B4-BE49-F238E27FC236}">
                    <a16:creationId xmlns:a16="http://schemas.microsoft.com/office/drawing/2014/main" id="{717F0584-E756-480B-8F44-72E41940B93A}"/>
                  </a:ext>
                </a:extLst>
              </p:cNvPr>
              <p:cNvGrpSpPr/>
              <p:nvPr/>
            </p:nvGrpSpPr>
            <p:grpSpPr>
              <a:xfrm>
                <a:off x="7628013" y="3505348"/>
                <a:ext cx="282010" cy="272519"/>
                <a:chOff x="1380976" y="4565060"/>
                <a:chExt cx="282010" cy="272519"/>
              </a:xfrm>
            </p:grpSpPr>
            <p:grpSp>
              <p:nvGrpSpPr>
                <p:cNvPr id="20" name="Grupp 19">
                  <a:extLst>
                    <a:ext uri="{FF2B5EF4-FFF2-40B4-BE49-F238E27FC236}">
                      <a16:creationId xmlns:a16="http://schemas.microsoft.com/office/drawing/2014/main" id="{B62CF2FE-7C19-4F02-90BC-1924C38E0327}"/>
                    </a:ext>
                  </a:extLst>
                </p:cNvPr>
                <p:cNvGrpSpPr/>
                <p:nvPr/>
              </p:nvGrpSpPr>
              <p:grpSpPr>
                <a:xfrm>
                  <a:off x="1440632" y="4565060"/>
                  <a:ext cx="162698" cy="162698"/>
                  <a:chOff x="1560897" y="33895"/>
                  <a:chExt cx="1626984" cy="1626984"/>
                </a:xfrm>
                <a:scene3d>
                  <a:camera prst="orthographicFront">
                    <a:rot lat="0" lon="0" rev="0"/>
                  </a:camera>
                  <a:lightRig rig="contrasting" dir="t">
                    <a:rot lat="0" lon="0" rev="1200000"/>
                  </a:lightRig>
                </a:scene3d>
              </p:grpSpPr>
              <p:sp>
                <p:nvSpPr>
                  <p:cNvPr id="27" name="Ellips 26">
                    <a:extLst>
                      <a:ext uri="{FF2B5EF4-FFF2-40B4-BE49-F238E27FC236}">
                        <a16:creationId xmlns:a16="http://schemas.microsoft.com/office/drawing/2014/main" id="{EF05C19D-37AC-4AC9-8BC5-E367E434ED58}"/>
                      </a:ext>
                    </a:extLst>
                  </p:cNvPr>
                  <p:cNvSpPr/>
                  <p:nvPr/>
                </p:nvSpPr>
                <p:spPr>
                  <a:xfrm>
                    <a:off x="1560897" y="33895"/>
                    <a:ext cx="1626984" cy="1626984"/>
                  </a:xfrm>
                  <a:prstGeom prst="ellipse">
                    <a:avLst/>
                  </a:prstGeom>
                  <a:sp3d contourW="12700" prstMaterial="clear">
                    <a:bevelT w="177800" h="254000"/>
                    <a:bevelB w="152400"/>
                  </a:sp3d>
                </p:spPr>
                <p:style>
                  <a:lnRef idx="0">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28" name="Ellips 4">
                    <a:extLst>
                      <a:ext uri="{FF2B5EF4-FFF2-40B4-BE49-F238E27FC236}">
                        <a16:creationId xmlns:a16="http://schemas.microsoft.com/office/drawing/2014/main" id="{1D72629C-C2AF-41B8-99AF-D0AA7318736E}"/>
                      </a:ext>
                    </a:extLst>
                  </p:cNvPr>
                  <p:cNvSpPr txBox="1"/>
                  <p:nvPr/>
                </p:nvSpPr>
                <p:spPr>
                  <a:xfrm>
                    <a:off x="1777828" y="318617"/>
                    <a:ext cx="1193121" cy="732142"/>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577796">
                      <a:lnSpc>
                        <a:spcPct val="90000"/>
                      </a:lnSpc>
                      <a:spcBef>
                        <a:spcPct val="0"/>
                      </a:spcBef>
                      <a:spcAft>
                        <a:spcPct val="35000"/>
                      </a:spcAft>
                    </a:pPr>
                    <a:endParaRPr lang="sv-SE" sz="1300"/>
                  </a:p>
                </p:txBody>
              </p:sp>
            </p:grpSp>
            <p:grpSp>
              <p:nvGrpSpPr>
                <p:cNvPr id="21" name="Grupp 20">
                  <a:extLst>
                    <a:ext uri="{FF2B5EF4-FFF2-40B4-BE49-F238E27FC236}">
                      <a16:creationId xmlns:a16="http://schemas.microsoft.com/office/drawing/2014/main" id="{351485B3-1A91-42C1-944B-D5AF48B433FC}"/>
                    </a:ext>
                  </a:extLst>
                </p:cNvPr>
                <p:cNvGrpSpPr/>
                <p:nvPr/>
              </p:nvGrpSpPr>
              <p:grpSpPr>
                <a:xfrm>
                  <a:off x="1500288" y="4668150"/>
                  <a:ext cx="162698" cy="162698"/>
                  <a:chOff x="2147967" y="1050760"/>
                  <a:chExt cx="1626984" cy="1626984"/>
                </a:xfrm>
                <a:scene3d>
                  <a:camera prst="orthographicFront">
                    <a:rot lat="0" lon="0" rev="0"/>
                  </a:camera>
                  <a:lightRig rig="contrasting" dir="t">
                    <a:rot lat="0" lon="0" rev="1200000"/>
                  </a:lightRig>
                </a:scene3d>
              </p:grpSpPr>
              <p:sp>
                <p:nvSpPr>
                  <p:cNvPr id="25" name="Ellips 24">
                    <a:extLst>
                      <a:ext uri="{FF2B5EF4-FFF2-40B4-BE49-F238E27FC236}">
                        <a16:creationId xmlns:a16="http://schemas.microsoft.com/office/drawing/2014/main" id="{1125940D-F613-43F3-BB2A-C297B227D40E}"/>
                      </a:ext>
                    </a:extLst>
                  </p:cNvPr>
                  <p:cNvSpPr/>
                  <p:nvPr/>
                </p:nvSpPr>
                <p:spPr>
                  <a:xfrm>
                    <a:off x="2147967" y="1050760"/>
                    <a:ext cx="1626984" cy="1626984"/>
                  </a:xfrm>
                  <a:prstGeom prst="ellipse">
                    <a:avLst/>
                  </a:prstGeom>
                  <a:sp3d contourW="12700" prstMaterial="clear">
                    <a:bevelT w="177800" h="254000"/>
                    <a:bevelB w="152400"/>
                  </a:sp3d>
                </p:spPr>
                <p:style>
                  <a:lnRef idx="0">
                    <a:schemeClr val="lt1">
                      <a:hueOff val="0"/>
                      <a:satOff val="0"/>
                      <a:lumOff val="0"/>
                      <a:alphaOff val="0"/>
                    </a:schemeClr>
                  </a:lnRef>
                  <a:fillRef idx="1">
                    <a:schemeClr val="accent4">
                      <a:alpha val="50000"/>
                      <a:hueOff val="4900445"/>
                      <a:satOff val="-20388"/>
                      <a:lumOff val="4804"/>
                      <a:alphaOff val="0"/>
                    </a:schemeClr>
                  </a:fillRef>
                  <a:effectRef idx="0">
                    <a:schemeClr val="accent4">
                      <a:alpha val="50000"/>
                      <a:hueOff val="4900445"/>
                      <a:satOff val="-20388"/>
                      <a:lumOff val="4804"/>
                      <a:alphaOff val="0"/>
                    </a:schemeClr>
                  </a:effectRef>
                  <a:fontRef idx="minor">
                    <a:schemeClr val="tx1"/>
                  </a:fontRef>
                </p:style>
              </p:sp>
              <p:sp>
                <p:nvSpPr>
                  <p:cNvPr id="26" name="Ellips 6">
                    <a:extLst>
                      <a:ext uri="{FF2B5EF4-FFF2-40B4-BE49-F238E27FC236}">
                        <a16:creationId xmlns:a16="http://schemas.microsoft.com/office/drawing/2014/main" id="{8AB2A328-8A74-4351-B174-E425725C5ADF}"/>
                      </a:ext>
                    </a:extLst>
                  </p:cNvPr>
                  <p:cNvSpPr txBox="1"/>
                  <p:nvPr/>
                </p:nvSpPr>
                <p:spPr>
                  <a:xfrm>
                    <a:off x="2645553" y="1471064"/>
                    <a:ext cx="976190" cy="894841"/>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577796">
                      <a:lnSpc>
                        <a:spcPct val="90000"/>
                      </a:lnSpc>
                      <a:spcBef>
                        <a:spcPct val="0"/>
                      </a:spcBef>
                      <a:spcAft>
                        <a:spcPct val="35000"/>
                      </a:spcAft>
                    </a:pPr>
                    <a:endParaRPr lang="sv-SE" sz="1300"/>
                  </a:p>
                </p:txBody>
              </p:sp>
            </p:grpSp>
            <p:grpSp>
              <p:nvGrpSpPr>
                <p:cNvPr id="22" name="Grupp 21">
                  <a:extLst>
                    <a:ext uri="{FF2B5EF4-FFF2-40B4-BE49-F238E27FC236}">
                      <a16:creationId xmlns:a16="http://schemas.microsoft.com/office/drawing/2014/main" id="{4FB23D1E-497C-46E3-94A1-2C720486FB32}"/>
                    </a:ext>
                  </a:extLst>
                </p:cNvPr>
                <p:cNvGrpSpPr/>
                <p:nvPr/>
              </p:nvGrpSpPr>
              <p:grpSpPr>
                <a:xfrm>
                  <a:off x="1380976" y="4674881"/>
                  <a:ext cx="162698" cy="162698"/>
                  <a:chOff x="973826" y="1050760"/>
                  <a:chExt cx="1626984" cy="1626984"/>
                </a:xfrm>
                <a:scene3d>
                  <a:camera prst="orthographicFront">
                    <a:rot lat="0" lon="0" rev="0"/>
                  </a:camera>
                  <a:lightRig rig="contrasting" dir="t">
                    <a:rot lat="0" lon="0" rev="1200000"/>
                  </a:lightRig>
                </a:scene3d>
              </p:grpSpPr>
              <p:sp>
                <p:nvSpPr>
                  <p:cNvPr id="23" name="Ellips 22">
                    <a:extLst>
                      <a:ext uri="{FF2B5EF4-FFF2-40B4-BE49-F238E27FC236}">
                        <a16:creationId xmlns:a16="http://schemas.microsoft.com/office/drawing/2014/main" id="{18F3FB27-C75B-44DD-B735-B5320F87271A}"/>
                      </a:ext>
                    </a:extLst>
                  </p:cNvPr>
                  <p:cNvSpPr/>
                  <p:nvPr/>
                </p:nvSpPr>
                <p:spPr>
                  <a:xfrm>
                    <a:off x="973826" y="1050760"/>
                    <a:ext cx="1626984" cy="1626984"/>
                  </a:xfrm>
                  <a:prstGeom prst="ellipse">
                    <a:avLst/>
                  </a:prstGeom>
                  <a:sp3d contourW="12700" prstMaterial="clear">
                    <a:bevelT w="177800" h="254000"/>
                    <a:bevelB w="152400"/>
                  </a:sp3d>
                </p:spPr>
                <p:style>
                  <a:lnRef idx="0">
                    <a:schemeClr val="lt1">
                      <a:hueOff val="0"/>
                      <a:satOff val="0"/>
                      <a:lumOff val="0"/>
                      <a:alphaOff val="0"/>
                    </a:schemeClr>
                  </a:lnRef>
                  <a:fillRef idx="1">
                    <a:schemeClr val="accent4">
                      <a:alpha val="50000"/>
                      <a:hueOff val="9800891"/>
                      <a:satOff val="-40777"/>
                      <a:lumOff val="9608"/>
                      <a:alphaOff val="0"/>
                    </a:schemeClr>
                  </a:fillRef>
                  <a:effectRef idx="0">
                    <a:schemeClr val="accent4">
                      <a:alpha val="50000"/>
                      <a:hueOff val="9800891"/>
                      <a:satOff val="-40777"/>
                      <a:lumOff val="9608"/>
                      <a:alphaOff val="0"/>
                    </a:schemeClr>
                  </a:effectRef>
                  <a:fontRef idx="minor">
                    <a:schemeClr val="tx1"/>
                  </a:fontRef>
                </p:style>
              </p:sp>
              <p:sp>
                <p:nvSpPr>
                  <p:cNvPr id="24" name="Ellips 8">
                    <a:extLst>
                      <a:ext uri="{FF2B5EF4-FFF2-40B4-BE49-F238E27FC236}">
                        <a16:creationId xmlns:a16="http://schemas.microsoft.com/office/drawing/2014/main" id="{F89B4578-FCE4-479A-A298-4A953D77F310}"/>
                      </a:ext>
                    </a:extLst>
                  </p:cNvPr>
                  <p:cNvSpPr txBox="1"/>
                  <p:nvPr/>
                </p:nvSpPr>
                <p:spPr>
                  <a:xfrm>
                    <a:off x="1127034" y="1471064"/>
                    <a:ext cx="976190" cy="894841"/>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577796">
                      <a:lnSpc>
                        <a:spcPct val="90000"/>
                      </a:lnSpc>
                      <a:spcBef>
                        <a:spcPct val="0"/>
                      </a:spcBef>
                      <a:spcAft>
                        <a:spcPct val="35000"/>
                      </a:spcAft>
                    </a:pPr>
                    <a:endParaRPr lang="sv-SE" sz="1300"/>
                  </a:p>
                </p:txBody>
              </p:sp>
            </p:grpSp>
          </p:grpSp>
          <p:grpSp>
            <p:nvGrpSpPr>
              <p:cNvPr id="10" name="Grupp 9">
                <a:extLst>
                  <a:ext uri="{FF2B5EF4-FFF2-40B4-BE49-F238E27FC236}">
                    <a16:creationId xmlns:a16="http://schemas.microsoft.com/office/drawing/2014/main" id="{5AD94060-186A-4B72-AF46-51427936F756}"/>
                  </a:ext>
                </a:extLst>
              </p:cNvPr>
              <p:cNvGrpSpPr/>
              <p:nvPr/>
            </p:nvGrpSpPr>
            <p:grpSpPr>
              <a:xfrm>
                <a:off x="1204267" y="5399691"/>
                <a:ext cx="282010" cy="272519"/>
                <a:chOff x="1380976" y="4565060"/>
                <a:chExt cx="282010" cy="272519"/>
              </a:xfrm>
            </p:grpSpPr>
            <p:grpSp>
              <p:nvGrpSpPr>
                <p:cNvPr id="11" name="Grupp 10">
                  <a:extLst>
                    <a:ext uri="{FF2B5EF4-FFF2-40B4-BE49-F238E27FC236}">
                      <a16:creationId xmlns:a16="http://schemas.microsoft.com/office/drawing/2014/main" id="{B82F7F31-51E3-4FF1-9622-E4AAEE9C280A}"/>
                    </a:ext>
                  </a:extLst>
                </p:cNvPr>
                <p:cNvGrpSpPr/>
                <p:nvPr/>
              </p:nvGrpSpPr>
              <p:grpSpPr>
                <a:xfrm>
                  <a:off x="1440632" y="4565060"/>
                  <a:ext cx="162698" cy="162698"/>
                  <a:chOff x="1560897" y="33895"/>
                  <a:chExt cx="1626984" cy="1626984"/>
                </a:xfrm>
                <a:scene3d>
                  <a:camera prst="orthographicFront">
                    <a:rot lat="0" lon="0" rev="0"/>
                  </a:camera>
                  <a:lightRig rig="contrasting" dir="t">
                    <a:rot lat="0" lon="0" rev="1200000"/>
                  </a:lightRig>
                </a:scene3d>
              </p:grpSpPr>
              <p:sp>
                <p:nvSpPr>
                  <p:cNvPr id="18" name="Ellips 17">
                    <a:extLst>
                      <a:ext uri="{FF2B5EF4-FFF2-40B4-BE49-F238E27FC236}">
                        <a16:creationId xmlns:a16="http://schemas.microsoft.com/office/drawing/2014/main" id="{E4A89607-8691-4148-9149-65DF1EA790A9}"/>
                      </a:ext>
                    </a:extLst>
                  </p:cNvPr>
                  <p:cNvSpPr/>
                  <p:nvPr/>
                </p:nvSpPr>
                <p:spPr>
                  <a:xfrm>
                    <a:off x="1560897" y="33895"/>
                    <a:ext cx="1626984" cy="1626984"/>
                  </a:xfrm>
                  <a:prstGeom prst="ellipse">
                    <a:avLst/>
                  </a:prstGeom>
                  <a:sp3d contourW="12700" prstMaterial="clear">
                    <a:bevelT w="177800" h="254000"/>
                    <a:bevelB w="152400"/>
                  </a:sp3d>
                </p:spPr>
                <p:style>
                  <a:lnRef idx="0">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19" name="Ellips 4">
                    <a:extLst>
                      <a:ext uri="{FF2B5EF4-FFF2-40B4-BE49-F238E27FC236}">
                        <a16:creationId xmlns:a16="http://schemas.microsoft.com/office/drawing/2014/main" id="{165FFF46-F45E-4157-AACD-FC34303D892B}"/>
                      </a:ext>
                    </a:extLst>
                  </p:cNvPr>
                  <p:cNvSpPr txBox="1"/>
                  <p:nvPr/>
                </p:nvSpPr>
                <p:spPr>
                  <a:xfrm>
                    <a:off x="1777828" y="318617"/>
                    <a:ext cx="1193121" cy="732142"/>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577796">
                      <a:lnSpc>
                        <a:spcPct val="90000"/>
                      </a:lnSpc>
                      <a:spcBef>
                        <a:spcPct val="0"/>
                      </a:spcBef>
                      <a:spcAft>
                        <a:spcPct val="35000"/>
                      </a:spcAft>
                    </a:pPr>
                    <a:endParaRPr lang="sv-SE" sz="1300"/>
                  </a:p>
                </p:txBody>
              </p:sp>
            </p:grpSp>
            <p:grpSp>
              <p:nvGrpSpPr>
                <p:cNvPr id="12" name="Grupp 11">
                  <a:extLst>
                    <a:ext uri="{FF2B5EF4-FFF2-40B4-BE49-F238E27FC236}">
                      <a16:creationId xmlns:a16="http://schemas.microsoft.com/office/drawing/2014/main" id="{8AA29683-8427-45DD-9074-9928645DCB16}"/>
                    </a:ext>
                  </a:extLst>
                </p:cNvPr>
                <p:cNvGrpSpPr/>
                <p:nvPr/>
              </p:nvGrpSpPr>
              <p:grpSpPr>
                <a:xfrm>
                  <a:off x="1500288" y="4668150"/>
                  <a:ext cx="162698" cy="162698"/>
                  <a:chOff x="2147967" y="1050760"/>
                  <a:chExt cx="1626984" cy="1626984"/>
                </a:xfrm>
                <a:scene3d>
                  <a:camera prst="orthographicFront">
                    <a:rot lat="0" lon="0" rev="0"/>
                  </a:camera>
                  <a:lightRig rig="contrasting" dir="t">
                    <a:rot lat="0" lon="0" rev="1200000"/>
                  </a:lightRig>
                </a:scene3d>
              </p:grpSpPr>
              <p:sp>
                <p:nvSpPr>
                  <p:cNvPr id="16" name="Ellips 15">
                    <a:extLst>
                      <a:ext uri="{FF2B5EF4-FFF2-40B4-BE49-F238E27FC236}">
                        <a16:creationId xmlns:a16="http://schemas.microsoft.com/office/drawing/2014/main" id="{48E47E41-6134-4FDE-B853-AEFC4E56E22E}"/>
                      </a:ext>
                    </a:extLst>
                  </p:cNvPr>
                  <p:cNvSpPr/>
                  <p:nvPr/>
                </p:nvSpPr>
                <p:spPr>
                  <a:xfrm>
                    <a:off x="2147967" y="1050760"/>
                    <a:ext cx="1626984" cy="1626984"/>
                  </a:xfrm>
                  <a:prstGeom prst="ellipse">
                    <a:avLst/>
                  </a:prstGeom>
                  <a:sp3d contourW="12700" prstMaterial="clear">
                    <a:bevelT w="177800" h="254000"/>
                    <a:bevelB w="152400"/>
                  </a:sp3d>
                </p:spPr>
                <p:style>
                  <a:lnRef idx="0">
                    <a:schemeClr val="lt1">
                      <a:hueOff val="0"/>
                      <a:satOff val="0"/>
                      <a:lumOff val="0"/>
                      <a:alphaOff val="0"/>
                    </a:schemeClr>
                  </a:lnRef>
                  <a:fillRef idx="1">
                    <a:schemeClr val="accent4">
                      <a:alpha val="50000"/>
                      <a:hueOff val="4900445"/>
                      <a:satOff val="-20388"/>
                      <a:lumOff val="4804"/>
                      <a:alphaOff val="0"/>
                    </a:schemeClr>
                  </a:fillRef>
                  <a:effectRef idx="0">
                    <a:schemeClr val="accent4">
                      <a:alpha val="50000"/>
                      <a:hueOff val="4900445"/>
                      <a:satOff val="-20388"/>
                      <a:lumOff val="4804"/>
                      <a:alphaOff val="0"/>
                    </a:schemeClr>
                  </a:effectRef>
                  <a:fontRef idx="minor">
                    <a:schemeClr val="tx1"/>
                  </a:fontRef>
                </p:style>
              </p:sp>
              <p:sp>
                <p:nvSpPr>
                  <p:cNvPr id="17" name="Ellips 6">
                    <a:extLst>
                      <a:ext uri="{FF2B5EF4-FFF2-40B4-BE49-F238E27FC236}">
                        <a16:creationId xmlns:a16="http://schemas.microsoft.com/office/drawing/2014/main" id="{6DEDE662-00E3-46CD-81C2-ACA9E87D4270}"/>
                      </a:ext>
                    </a:extLst>
                  </p:cNvPr>
                  <p:cNvSpPr txBox="1"/>
                  <p:nvPr/>
                </p:nvSpPr>
                <p:spPr>
                  <a:xfrm>
                    <a:off x="2645553" y="1471064"/>
                    <a:ext cx="976190" cy="894841"/>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577796">
                      <a:lnSpc>
                        <a:spcPct val="90000"/>
                      </a:lnSpc>
                      <a:spcBef>
                        <a:spcPct val="0"/>
                      </a:spcBef>
                      <a:spcAft>
                        <a:spcPct val="35000"/>
                      </a:spcAft>
                    </a:pPr>
                    <a:endParaRPr lang="sv-SE" sz="1300"/>
                  </a:p>
                </p:txBody>
              </p:sp>
            </p:grpSp>
            <p:grpSp>
              <p:nvGrpSpPr>
                <p:cNvPr id="13" name="Grupp 12">
                  <a:extLst>
                    <a:ext uri="{FF2B5EF4-FFF2-40B4-BE49-F238E27FC236}">
                      <a16:creationId xmlns:a16="http://schemas.microsoft.com/office/drawing/2014/main" id="{B1B68EB6-BC80-4F97-B977-65458B42C721}"/>
                    </a:ext>
                  </a:extLst>
                </p:cNvPr>
                <p:cNvGrpSpPr/>
                <p:nvPr/>
              </p:nvGrpSpPr>
              <p:grpSpPr>
                <a:xfrm>
                  <a:off x="1380976" y="4674881"/>
                  <a:ext cx="162698" cy="162698"/>
                  <a:chOff x="973826" y="1050760"/>
                  <a:chExt cx="1626984" cy="1626984"/>
                </a:xfrm>
                <a:scene3d>
                  <a:camera prst="orthographicFront">
                    <a:rot lat="0" lon="0" rev="0"/>
                  </a:camera>
                  <a:lightRig rig="contrasting" dir="t">
                    <a:rot lat="0" lon="0" rev="1200000"/>
                  </a:lightRig>
                </a:scene3d>
              </p:grpSpPr>
              <p:sp>
                <p:nvSpPr>
                  <p:cNvPr id="14" name="Ellips 13">
                    <a:extLst>
                      <a:ext uri="{FF2B5EF4-FFF2-40B4-BE49-F238E27FC236}">
                        <a16:creationId xmlns:a16="http://schemas.microsoft.com/office/drawing/2014/main" id="{B83E12CC-0DED-450C-AD0A-6B000DEED4FC}"/>
                      </a:ext>
                    </a:extLst>
                  </p:cNvPr>
                  <p:cNvSpPr/>
                  <p:nvPr/>
                </p:nvSpPr>
                <p:spPr>
                  <a:xfrm>
                    <a:off x="973826" y="1050760"/>
                    <a:ext cx="1626984" cy="1626984"/>
                  </a:xfrm>
                  <a:prstGeom prst="ellipse">
                    <a:avLst/>
                  </a:prstGeom>
                  <a:sp3d contourW="12700" prstMaterial="clear">
                    <a:bevelT w="177800" h="254000"/>
                    <a:bevelB w="152400"/>
                  </a:sp3d>
                </p:spPr>
                <p:style>
                  <a:lnRef idx="0">
                    <a:schemeClr val="lt1">
                      <a:hueOff val="0"/>
                      <a:satOff val="0"/>
                      <a:lumOff val="0"/>
                      <a:alphaOff val="0"/>
                    </a:schemeClr>
                  </a:lnRef>
                  <a:fillRef idx="1">
                    <a:schemeClr val="accent4">
                      <a:alpha val="50000"/>
                      <a:hueOff val="9800891"/>
                      <a:satOff val="-40777"/>
                      <a:lumOff val="9608"/>
                      <a:alphaOff val="0"/>
                    </a:schemeClr>
                  </a:fillRef>
                  <a:effectRef idx="0">
                    <a:schemeClr val="accent4">
                      <a:alpha val="50000"/>
                      <a:hueOff val="9800891"/>
                      <a:satOff val="-40777"/>
                      <a:lumOff val="9608"/>
                      <a:alphaOff val="0"/>
                    </a:schemeClr>
                  </a:effectRef>
                  <a:fontRef idx="minor">
                    <a:schemeClr val="tx1"/>
                  </a:fontRef>
                </p:style>
              </p:sp>
              <p:sp>
                <p:nvSpPr>
                  <p:cNvPr id="15" name="Ellips 8">
                    <a:extLst>
                      <a:ext uri="{FF2B5EF4-FFF2-40B4-BE49-F238E27FC236}">
                        <a16:creationId xmlns:a16="http://schemas.microsoft.com/office/drawing/2014/main" id="{9CDF6122-2D0D-4B37-B908-A679F0A4770D}"/>
                      </a:ext>
                    </a:extLst>
                  </p:cNvPr>
                  <p:cNvSpPr txBox="1"/>
                  <p:nvPr/>
                </p:nvSpPr>
                <p:spPr>
                  <a:xfrm>
                    <a:off x="1127034" y="1471064"/>
                    <a:ext cx="976190" cy="894841"/>
                  </a:xfrm>
                  <a:prstGeom prst="rect">
                    <a:avLst/>
                  </a:prstGeom>
                  <a:sp3d/>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577796">
                      <a:lnSpc>
                        <a:spcPct val="90000"/>
                      </a:lnSpc>
                      <a:spcBef>
                        <a:spcPct val="0"/>
                      </a:spcBef>
                      <a:spcAft>
                        <a:spcPct val="35000"/>
                      </a:spcAft>
                    </a:pPr>
                    <a:endParaRPr lang="sv-SE" sz="1300"/>
                  </a:p>
                </p:txBody>
              </p:sp>
            </p:grpSp>
          </p:grpSp>
        </p:grpSp>
        <p:sp>
          <p:nvSpPr>
            <p:cNvPr id="42" name="Frihandsfigur: Form 41">
              <a:extLst>
                <a:ext uri="{FF2B5EF4-FFF2-40B4-BE49-F238E27FC236}">
                  <a16:creationId xmlns:a16="http://schemas.microsoft.com/office/drawing/2014/main" id="{A4680366-0723-46EB-BFC9-943625545017}"/>
                </a:ext>
              </a:extLst>
            </p:cNvPr>
            <p:cNvSpPr/>
            <p:nvPr/>
          </p:nvSpPr>
          <p:spPr>
            <a:xfrm>
              <a:off x="10473205" y="3126414"/>
              <a:ext cx="3437797" cy="3437797"/>
            </a:xfrm>
            <a:custGeom>
              <a:avLst/>
              <a:gdLst>
                <a:gd name="connsiteX0" fmla="*/ 0 w 3437797"/>
                <a:gd name="connsiteY0" fmla="*/ 1718899 h 3437797"/>
                <a:gd name="connsiteX1" fmla="*/ 1718899 w 3437797"/>
                <a:gd name="connsiteY1" fmla="*/ 0 h 3437797"/>
                <a:gd name="connsiteX2" fmla="*/ 3437798 w 3437797"/>
                <a:gd name="connsiteY2" fmla="*/ 1718899 h 3437797"/>
                <a:gd name="connsiteX3" fmla="*/ 1718899 w 3437797"/>
                <a:gd name="connsiteY3" fmla="*/ 3437798 h 3437797"/>
                <a:gd name="connsiteX4" fmla="*/ 0 w 3437797"/>
                <a:gd name="connsiteY4" fmla="*/ 1718899 h 343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797" h="3437797">
                  <a:moveTo>
                    <a:pt x="0" y="1718899"/>
                  </a:moveTo>
                  <a:cubicBezTo>
                    <a:pt x="0" y="769577"/>
                    <a:pt x="769577" y="0"/>
                    <a:pt x="1718899" y="0"/>
                  </a:cubicBezTo>
                  <a:cubicBezTo>
                    <a:pt x="2668221" y="0"/>
                    <a:pt x="3437798" y="769577"/>
                    <a:pt x="3437798" y="1718899"/>
                  </a:cubicBezTo>
                  <a:cubicBezTo>
                    <a:pt x="3437798" y="2668221"/>
                    <a:pt x="2668221" y="3437798"/>
                    <a:pt x="1718899" y="3437798"/>
                  </a:cubicBezTo>
                  <a:cubicBezTo>
                    <a:pt x="769577" y="3437798"/>
                    <a:pt x="0" y="2668221"/>
                    <a:pt x="0" y="1718899"/>
                  </a:cubicBezTo>
                  <a:close/>
                </a:path>
              </a:pathLst>
            </a:custGeom>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277958" tIns="364820" rIns="277958" bIns="781756" numCol="1" spcCol="1270" anchor="ctr" anchorCtr="0">
              <a:noAutofit/>
            </a:bodyPr>
            <a:lstStyle/>
            <a:p>
              <a:pPr algn="ctr" defTabSz="781680">
                <a:lnSpc>
                  <a:spcPct val="90000"/>
                </a:lnSpc>
                <a:spcBef>
                  <a:spcPct val="0"/>
                </a:spcBef>
                <a:spcAft>
                  <a:spcPct val="35000"/>
                </a:spcAft>
              </a:pPr>
              <a:r>
                <a:rPr lang="sv-SE" sz="1759"/>
                <a:t>Målområde:</a:t>
              </a:r>
            </a:p>
            <a:p>
              <a:pPr algn="ctr" defTabSz="781680">
                <a:lnSpc>
                  <a:spcPct val="90000"/>
                </a:lnSpc>
                <a:spcBef>
                  <a:spcPct val="0"/>
                </a:spcBef>
                <a:spcAft>
                  <a:spcPct val="35000"/>
                </a:spcAft>
              </a:pPr>
              <a:r>
                <a:rPr lang="sv-SE" sz="1759"/>
                <a:t>Närsjukvård och mobilitet</a:t>
              </a:r>
            </a:p>
          </p:txBody>
        </p:sp>
        <p:sp>
          <p:nvSpPr>
            <p:cNvPr id="43" name="Frihandsfigur: Form 42">
              <a:extLst>
                <a:ext uri="{FF2B5EF4-FFF2-40B4-BE49-F238E27FC236}">
                  <a16:creationId xmlns:a16="http://schemas.microsoft.com/office/drawing/2014/main" id="{1730E090-311D-43D1-BF04-34D6F332874F}"/>
                </a:ext>
              </a:extLst>
            </p:cNvPr>
            <p:cNvSpPr/>
            <p:nvPr/>
          </p:nvSpPr>
          <p:spPr>
            <a:xfrm>
              <a:off x="11713677" y="5275038"/>
              <a:ext cx="3437797" cy="3437797"/>
            </a:xfrm>
            <a:custGeom>
              <a:avLst/>
              <a:gdLst>
                <a:gd name="connsiteX0" fmla="*/ 0 w 3437797"/>
                <a:gd name="connsiteY0" fmla="*/ 1718899 h 3437797"/>
                <a:gd name="connsiteX1" fmla="*/ 1718899 w 3437797"/>
                <a:gd name="connsiteY1" fmla="*/ 0 h 3437797"/>
                <a:gd name="connsiteX2" fmla="*/ 3437798 w 3437797"/>
                <a:gd name="connsiteY2" fmla="*/ 1718899 h 3437797"/>
                <a:gd name="connsiteX3" fmla="*/ 1718899 w 3437797"/>
                <a:gd name="connsiteY3" fmla="*/ 3437798 h 3437797"/>
                <a:gd name="connsiteX4" fmla="*/ 0 w 3437797"/>
                <a:gd name="connsiteY4" fmla="*/ 1718899 h 343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797" h="3437797">
                  <a:moveTo>
                    <a:pt x="0" y="1718899"/>
                  </a:moveTo>
                  <a:cubicBezTo>
                    <a:pt x="0" y="769577"/>
                    <a:pt x="769577" y="0"/>
                    <a:pt x="1718899" y="0"/>
                  </a:cubicBezTo>
                  <a:cubicBezTo>
                    <a:pt x="2668221" y="0"/>
                    <a:pt x="3437798" y="769577"/>
                    <a:pt x="3437798" y="1718899"/>
                  </a:cubicBezTo>
                  <a:cubicBezTo>
                    <a:pt x="3437798" y="2668221"/>
                    <a:pt x="2668221" y="3437798"/>
                    <a:pt x="1718899" y="3437798"/>
                  </a:cubicBezTo>
                  <a:cubicBezTo>
                    <a:pt x="769577" y="3437798"/>
                    <a:pt x="0" y="2668221"/>
                    <a:pt x="0" y="1718899"/>
                  </a:cubicBezTo>
                  <a:close/>
                </a:path>
              </a:pathLst>
            </a:custGeom>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hemeClr val="accent4">
                <a:alpha val="50000"/>
                <a:hueOff val="-8829732"/>
                <a:satOff val="7840"/>
                <a:lumOff val="18332"/>
                <a:alphaOff val="0"/>
              </a:schemeClr>
            </a:fillRef>
            <a:effectRef idx="0">
              <a:schemeClr val="accent4">
                <a:alpha val="50000"/>
                <a:hueOff val="-8829732"/>
                <a:satOff val="7840"/>
                <a:lumOff val="18332"/>
                <a:alphaOff val="0"/>
              </a:schemeClr>
            </a:effectRef>
            <a:fontRef idx="minor">
              <a:schemeClr val="tx1"/>
            </a:fontRef>
          </p:style>
          <p:txBody>
            <a:bodyPr spcFirstLastPara="0" vert="horz" wrap="square" lIns="637566" tIns="538543" rIns="196308" bIns="399565" numCol="1" spcCol="1270" anchor="ctr" anchorCtr="0">
              <a:noAutofit/>
            </a:bodyPr>
            <a:lstStyle/>
            <a:p>
              <a:pPr algn="ctr" defTabSz="781680">
                <a:lnSpc>
                  <a:spcPct val="90000"/>
                </a:lnSpc>
                <a:spcBef>
                  <a:spcPct val="0"/>
                </a:spcBef>
                <a:spcAft>
                  <a:spcPct val="35000"/>
                </a:spcAft>
              </a:pPr>
              <a:r>
                <a:rPr lang="sv-SE" sz="1759"/>
                <a:t>Målområde:</a:t>
              </a:r>
              <a:br>
                <a:rPr lang="sv-SE" sz="1759"/>
              </a:br>
              <a:r>
                <a:rPr lang="sv-SE" sz="1759" err="1"/>
                <a:t>Sjukdoms-förebyggande</a:t>
              </a:r>
              <a:endParaRPr lang="sv-SE" sz="1759"/>
            </a:p>
          </p:txBody>
        </p:sp>
        <p:sp>
          <p:nvSpPr>
            <p:cNvPr id="44" name="Frihandsfigur: Form 43">
              <a:extLst>
                <a:ext uri="{FF2B5EF4-FFF2-40B4-BE49-F238E27FC236}">
                  <a16:creationId xmlns:a16="http://schemas.microsoft.com/office/drawing/2014/main" id="{A542A445-9CEB-4B51-A2EF-2EB549227236}"/>
                </a:ext>
              </a:extLst>
            </p:cNvPr>
            <p:cNvSpPr/>
            <p:nvPr/>
          </p:nvSpPr>
          <p:spPr>
            <a:xfrm>
              <a:off x="9232734" y="5275038"/>
              <a:ext cx="3437797" cy="3437797"/>
            </a:xfrm>
            <a:custGeom>
              <a:avLst/>
              <a:gdLst>
                <a:gd name="connsiteX0" fmla="*/ 0 w 3437797"/>
                <a:gd name="connsiteY0" fmla="*/ 1718899 h 3437797"/>
                <a:gd name="connsiteX1" fmla="*/ 1718899 w 3437797"/>
                <a:gd name="connsiteY1" fmla="*/ 0 h 3437797"/>
                <a:gd name="connsiteX2" fmla="*/ 3437798 w 3437797"/>
                <a:gd name="connsiteY2" fmla="*/ 1718899 h 3437797"/>
                <a:gd name="connsiteX3" fmla="*/ 1718899 w 3437797"/>
                <a:gd name="connsiteY3" fmla="*/ 3437798 h 3437797"/>
                <a:gd name="connsiteX4" fmla="*/ 0 w 3437797"/>
                <a:gd name="connsiteY4" fmla="*/ 1718899 h 343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797" h="3437797">
                  <a:moveTo>
                    <a:pt x="0" y="1718899"/>
                  </a:moveTo>
                  <a:cubicBezTo>
                    <a:pt x="0" y="769577"/>
                    <a:pt x="769577" y="0"/>
                    <a:pt x="1718899" y="0"/>
                  </a:cubicBezTo>
                  <a:cubicBezTo>
                    <a:pt x="2668221" y="0"/>
                    <a:pt x="3437798" y="769577"/>
                    <a:pt x="3437798" y="1718899"/>
                  </a:cubicBezTo>
                  <a:cubicBezTo>
                    <a:pt x="3437798" y="2668221"/>
                    <a:pt x="2668221" y="3437798"/>
                    <a:pt x="1718899" y="3437798"/>
                  </a:cubicBezTo>
                  <a:cubicBezTo>
                    <a:pt x="769577" y="3437798"/>
                    <a:pt x="0" y="2668221"/>
                    <a:pt x="0" y="1718899"/>
                  </a:cubicBezTo>
                  <a:close/>
                </a:path>
              </a:pathLst>
            </a:custGeom>
            <a:scene3d>
              <a:camera prst="orthographicFront">
                <a:rot lat="0" lon="0" rev="0"/>
              </a:camera>
              <a:lightRig rig="contrasting" dir="t">
                <a:rot lat="0" lon="0" rev="1200000"/>
              </a:lightRig>
            </a:scene3d>
            <a:sp3d contourW="12700" prstMaterial="clear">
              <a:bevelT w="177800" h="254000"/>
              <a:bevelB w="152400"/>
            </a:sp3d>
          </p:spPr>
          <p:style>
            <a:lnRef idx="0">
              <a:schemeClr val="lt1">
                <a:hueOff val="0"/>
                <a:satOff val="0"/>
                <a:lumOff val="0"/>
                <a:alphaOff val="0"/>
              </a:schemeClr>
            </a:lnRef>
            <a:fillRef idx="1">
              <a:schemeClr val="accent4">
                <a:alpha val="50000"/>
                <a:hueOff val="-17659464"/>
                <a:satOff val="15679"/>
                <a:lumOff val="36665"/>
                <a:alphaOff val="0"/>
              </a:schemeClr>
            </a:fillRef>
            <a:effectRef idx="0">
              <a:schemeClr val="accent4">
                <a:alpha val="50000"/>
                <a:hueOff val="-17659464"/>
                <a:satOff val="15679"/>
                <a:lumOff val="36665"/>
                <a:alphaOff val="0"/>
              </a:schemeClr>
            </a:effectRef>
            <a:fontRef idx="minor">
              <a:schemeClr val="tx1"/>
            </a:fontRef>
          </p:style>
          <p:txBody>
            <a:bodyPr spcFirstLastPara="0" vert="horz" wrap="square" lIns="196307" tIns="538543" rIns="637566" bIns="399565" numCol="1" spcCol="1270" anchor="ctr" anchorCtr="0">
              <a:noAutofit/>
            </a:bodyPr>
            <a:lstStyle/>
            <a:p>
              <a:pPr algn="ctr" defTabSz="781680">
                <a:lnSpc>
                  <a:spcPct val="90000"/>
                </a:lnSpc>
                <a:spcBef>
                  <a:spcPct val="0"/>
                </a:spcBef>
                <a:spcAft>
                  <a:spcPct val="35000"/>
                </a:spcAft>
              </a:pPr>
              <a:r>
                <a:rPr lang="sv-SE" sz="1759"/>
                <a:t>Målområde:</a:t>
              </a:r>
            </a:p>
            <a:p>
              <a:pPr algn="ctr" defTabSz="781680">
                <a:lnSpc>
                  <a:spcPct val="90000"/>
                </a:lnSpc>
                <a:spcBef>
                  <a:spcPct val="0"/>
                </a:spcBef>
                <a:spcAft>
                  <a:spcPct val="35000"/>
                </a:spcAft>
              </a:pPr>
              <a:r>
                <a:rPr lang="sv-SE" sz="1759"/>
                <a:t>Psykisk ohälsa</a:t>
              </a:r>
            </a:p>
          </p:txBody>
        </p:sp>
      </p:grpSp>
      <p:pic>
        <p:nvPicPr>
          <p:cNvPr id="49" name="Ljud 48">
            <a:hlinkClick r:id="" action="ppaction://media"/>
            <a:extLst>
              <a:ext uri="{FF2B5EF4-FFF2-40B4-BE49-F238E27FC236}">
                <a16:creationId xmlns:a16="http://schemas.microsoft.com/office/drawing/2014/main" id="{0B8166F7-C3B7-4CC2-81DB-543B3121F5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50214327"/>
      </p:ext>
    </p:extLst>
  </p:cSld>
  <p:clrMapOvr>
    <a:masterClrMapping/>
  </p:clrMapOvr>
  <mc:AlternateContent xmlns:mc="http://schemas.openxmlformats.org/markup-compatibility/2006" xmlns:p14="http://schemas.microsoft.com/office/powerpoint/2010/main">
    <mc:Choice Requires="p14">
      <p:transition spd="slow" p14:dur="2000" advTm="30902"/>
    </mc:Choice>
    <mc:Fallback xmlns="">
      <p:transition spd="slow" advTm="30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ruta 22">
            <a:extLst>
              <a:ext uri="{FF2B5EF4-FFF2-40B4-BE49-F238E27FC236}">
                <a16:creationId xmlns:a16="http://schemas.microsoft.com/office/drawing/2014/main" id="{2DA71CE6-17D3-440B-8A57-87879302021E}"/>
              </a:ext>
            </a:extLst>
          </p:cNvPr>
          <p:cNvSpPr txBox="1"/>
          <p:nvPr/>
        </p:nvSpPr>
        <p:spPr>
          <a:xfrm>
            <a:off x="721325" y="502415"/>
            <a:ext cx="10285544" cy="5769988"/>
          </a:xfrm>
          <a:prstGeom prst="rect">
            <a:avLst/>
          </a:prstGeom>
          <a:solidFill>
            <a:srgbClr val="E2F2EF"/>
          </a:solidFill>
        </p:spPr>
        <p:txBody>
          <a:bodyPr rot="0" spcFirstLastPara="0" vertOverflow="overflow" horzOverflow="overflow" vert="horz" wrap="square" lIns="55445" tIns="27723" rIns="55445" bIns="27723" numCol="1" spcCol="0" rtlCol="0" fromWordArt="0" anchor="t" anchorCtr="0" forceAA="0" compatLnSpc="1">
            <a:prstTxWarp prst="textNoShape">
              <a:avLst/>
            </a:prstTxWarp>
            <a:spAutoFit/>
          </a:bodyPr>
          <a:lstStyle/>
          <a:p>
            <a:pPr algn="l"/>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a:p>
            <a:endParaRPr lang="sv-SE" sz="1092">
              <a:cs typeface="Calibri Light"/>
            </a:endParaRPr>
          </a:p>
        </p:txBody>
      </p:sp>
      <p:pic>
        <p:nvPicPr>
          <p:cNvPr id="7" name="Platshållare för innehåll 6" descr="Kvinnlig profil">
            <a:extLst>
              <a:ext uri="{FF2B5EF4-FFF2-40B4-BE49-F238E27FC236}">
                <a16:creationId xmlns:a16="http://schemas.microsoft.com/office/drawing/2014/main" id="{F8683A7F-52CF-4047-BC01-4C75CED560EC}"/>
              </a:ext>
            </a:extLst>
          </p:cNvPr>
          <p:cNvPicPr>
            <a:picLocks noGrp="1" noChangeAspect="1"/>
          </p:cNvPicPr>
          <p:nvPr>
            <p:ph idx="4294967295"/>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76808" y="2099701"/>
            <a:ext cx="1295766" cy="1286795"/>
          </a:xfrm>
          <a:prstGeom prst="rect">
            <a:avLst/>
          </a:prstGeom>
        </p:spPr>
      </p:pic>
      <p:pic>
        <p:nvPicPr>
          <p:cNvPr id="17" name="Platshållare för innehåll 19" descr="Användare">
            <a:extLst>
              <a:ext uri="{FF2B5EF4-FFF2-40B4-BE49-F238E27FC236}">
                <a16:creationId xmlns:a16="http://schemas.microsoft.com/office/drawing/2014/main" id="{1503D4F2-80BC-404C-8A27-01E7F0E867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65450" y="4311976"/>
            <a:ext cx="1685254" cy="1685080"/>
          </a:xfrm>
          <a:prstGeom prst="rect">
            <a:avLst/>
          </a:prstGeom>
          <a:noFill/>
        </p:spPr>
      </p:pic>
      <p:pic>
        <p:nvPicPr>
          <p:cNvPr id="2" name="Bild 1" descr="Kvinnlig profil">
            <a:extLst>
              <a:ext uri="{FF2B5EF4-FFF2-40B4-BE49-F238E27FC236}">
                <a16:creationId xmlns:a16="http://schemas.microsoft.com/office/drawing/2014/main" id="{8D953FBD-892A-4ED6-8106-98F800C2D47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7458833" y="2323720"/>
            <a:ext cx="1545621" cy="1554358"/>
          </a:xfrm>
          <a:prstGeom prst="rect">
            <a:avLst/>
          </a:prstGeom>
        </p:spPr>
      </p:pic>
      <p:pic>
        <p:nvPicPr>
          <p:cNvPr id="8" name="Bild 13" descr="Manlig profil">
            <a:extLst>
              <a:ext uri="{FF2B5EF4-FFF2-40B4-BE49-F238E27FC236}">
                <a16:creationId xmlns:a16="http://schemas.microsoft.com/office/drawing/2014/main" id="{6128B62B-28D1-46F7-AE0E-B85712660E5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555714" y="3076087"/>
            <a:ext cx="1604651" cy="1603983"/>
          </a:xfrm>
          <a:prstGeom prst="rect">
            <a:avLst/>
          </a:prstGeom>
          <a:noFill/>
        </p:spPr>
      </p:pic>
      <p:pic>
        <p:nvPicPr>
          <p:cNvPr id="18" name="Bild 17" descr="Skolflicka">
            <a:extLst>
              <a:ext uri="{FF2B5EF4-FFF2-40B4-BE49-F238E27FC236}">
                <a16:creationId xmlns:a16="http://schemas.microsoft.com/office/drawing/2014/main" id="{9A3407E3-06CE-49CD-9ED7-07F4E27B54D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442558" y="1241705"/>
            <a:ext cx="1515729" cy="1506642"/>
          </a:xfrm>
          <a:prstGeom prst="rect">
            <a:avLst/>
          </a:prstGeom>
        </p:spPr>
      </p:pic>
      <p:pic>
        <p:nvPicPr>
          <p:cNvPr id="3" name="Bild 2" descr="Förvirrad person">
            <a:extLst>
              <a:ext uri="{FF2B5EF4-FFF2-40B4-BE49-F238E27FC236}">
                <a16:creationId xmlns:a16="http://schemas.microsoft.com/office/drawing/2014/main" id="{BC7F06FB-E071-407E-89A9-63C7EEE8A147}"/>
              </a:ext>
            </a:extLst>
          </p:cNvPr>
          <p:cNvPicPr>
            <a:picLocks noChangeAspect="1"/>
          </p:cNvPicPr>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b="50755"/>
          <a:stretch/>
        </p:blipFill>
        <p:spPr>
          <a:xfrm>
            <a:off x="4804771" y="571738"/>
            <a:ext cx="2335707" cy="1144698"/>
          </a:xfrm>
          <a:prstGeom prst="rect">
            <a:avLst/>
          </a:prstGeom>
        </p:spPr>
      </p:pic>
      <p:sp>
        <p:nvSpPr>
          <p:cNvPr id="4" name="textruta 3">
            <a:extLst>
              <a:ext uri="{FF2B5EF4-FFF2-40B4-BE49-F238E27FC236}">
                <a16:creationId xmlns:a16="http://schemas.microsoft.com/office/drawing/2014/main" id="{E48752C6-D864-4E22-BD4A-1FF5F2EFCBAD}"/>
              </a:ext>
            </a:extLst>
          </p:cNvPr>
          <p:cNvSpPr txBox="1"/>
          <p:nvPr/>
        </p:nvSpPr>
        <p:spPr>
          <a:xfrm>
            <a:off x="9004454" y="2449521"/>
            <a:ext cx="1968456" cy="1200329"/>
          </a:xfrm>
          <a:prstGeom prst="rect">
            <a:avLst/>
          </a:prstGeom>
          <a:noFill/>
        </p:spPr>
        <p:txBody>
          <a:bodyPr wrap="square" rtlCol="0" anchor="t">
            <a:spAutoFit/>
          </a:bodyPr>
          <a:lstStyle/>
          <a:p>
            <a:pPr defTabSz="914358">
              <a:defRPr/>
            </a:pPr>
            <a:r>
              <a:rPr lang="sv-SE">
                <a:solidFill>
                  <a:srgbClr val="0070C0"/>
                </a:solidFill>
              </a:rPr>
              <a:t>Skolungdom med lätt till måttlig problematik, ofta hög skolfrånvaro</a:t>
            </a:r>
            <a:endParaRPr lang="sv-SE">
              <a:solidFill>
                <a:srgbClr val="FF0000"/>
              </a:solidFill>
            </a:endParaRPr>
          </a:p>
        </p:txBody>
      </p:sp>
      <p:sp>
        <p:nvSpPr>
          <p:cNvPr id="24" name="textruta 23">
            <a:extLst>
              <a:ext uri="{FF2B5EF4-FFF2-40B4-BE49-F238E27FC236}">
                <a16:creationId xmlns:a16="http://schemas.microsoft.com/office/drawing/2014/main" id="{BF09EAD0-6866-40E5-AE9D-769B088BCB29}"/>
              </a:ext>
            </a:extLst>
          </p:cNvPr>
          <p:cNvSpPr txBox="1"/>
          <p:nvPr/>
        </p:nvSpPr>
        <p:spPr>
          <a:xfrm>
            <a:off x="2222938" y="5053779"/>
            <a:ext cx="2239893" cy="646331"/>
          </a:xfrm>
          <a:prstGeom prst="rect">
            <a:avLst/>
          </a:prstGeom>
          <a:noFill/>
        </p:spPr>
        <p:txBody>
          <a:bodyPr wrap="square" rtlCol="0">
            <a:spAutoFit/>
          </a:bodyPr>
          <a:lstStyle/>
          <a:p>
            <a:pPr defTabSz="914358">
              <a:defRPr/>
            </a:pPr>
            <a:r>
              <a:rPr lang="sv-SE">
                <a:solidFill>
                  <a:srgbClr val="0070C0"/>
                </a:solidFill>
              </a:rPr>
              <a:t>Social problematik för skolungdom</a:t>
            </a:r>
            <a:endParaRPr lang="sv-SE">
              <a:solidFill>
                <a:srgbClr val="FF0000"/>
              </a:solidFill>
            </a:endParaRPr>
          </a:p>
        </p:txBody>
      </p:sp>
      <p:sp>
        <p:nvSpPr>
          <p:cNvPr id="25" name="textruta 24">
            <a:extLst>
              <a:ext uri="{FF2B5EF4-FFF2-40B4-BE49-F238E27FC236}">
                <a16:creationId xmlns:a16="http://schemas.microsoft.com/office/drawing/2014/main" id="{78214D9F-FC62-490B-A4E8-A96482C92FD1}"/>
              </a:ext>
            </a:extLst>
          </p:cNvPr>
          <p:cNvSpPr txBox="1"/>
          <p:nvPr/>
        </p:nvSpPr>
        <p:spPr>
          <a:xfrm>
            <a:off x="1076770" y="3429000"/>
            <a:ext cx="2057425" cy="646331"/>
          </a:xfrm>
          <a:prstGeom prst="rect">
            <a:avLst/>
          </a:prstGeom>
          <a:noFill/>
        </p:spPr>
        <p:txBody>
          <a:bodyPr wrap="square" rtlCol="0">
            <a:spAutoFit/>
          </a:bodyPr>
          <a:lstStyle/>
          <a:p>
            <a:pPr defTabSz="914358">
              <a:defRPr/>
            </a:pPr>
            <a:r>
              <a:rPr lang="sv-SE">
                <a:solidFill>
                  <a:srgbClr val="0070C0"/>
                </a:solidFill>
              </a:rPr>
              <a:t>Ung vuxen med psykisk ohälsa</a:t>
            </a:r>
          </a:p>
        </p:txBody>
      </p:sp>
      <p:sp>
        <p:nvSpPr>
          <p:cNvPr id="26" name="textruta 25">
            <a:extLst>
              <a:ext uri="{FF2B5EF4-FFF2-40B4-BE49-F238E27FC236}">
                <a16:creationId xmlns:a16="http://schemas.microsoft.com/office/drawing/2014/main" id="{5B8DDAA7-4F28-40B4-817C-190C91111B8F}"/>
              </a:ext>
            </a:extLst>
          </p:cNvPr>
          <p:cNvSpPr txBox="1"/>
          <p:nvPr/>
        </p:nvSpPr>
        <p:spPr>
          <a:xfrm>
            <a:off x="1508581" y="1527222"/>
            <a:ext cx="2335707" cy="923330"/>
          </a:xfrm>
          <a:prstGeom prst="rect">
            <a:avLst/>
          </a:prstGeom>
          <a:noFill/>
        </p:spPr>
        <p:txBody>
          <a:bodyPr wrap="square" rtlCol="0">
            <a:spAutoFit/>
          </a:bodyPr>
          <a:lstStyle/>
          <a:p>
            <a:pPr defTabSz="914358">
              <a:defRPr/>
            </a:pPr>
            <a:r>
              <a:rPr lang="sv-SE">
                <a:solidFill>
                  <a:srgbClr val="0070C0"/>
                </a:solidFill>
              </a:rPr>
              <a:t>Skolungdom med neuropsykiatrisk funktionsnedsättning</a:t>
            </a:r>
          </a:p>
        </p:txBody>
      </p:sp>
      <p:sp>
        <p:nvSpPr>
          <p:cNvPr id="27" name="textruta 26">
            <a:extLst>
              <a:ext uri="{FF2B5EF4-FFF2-40B4-BE49-F238E27FC236}">
                <a16:creationId xmlns:a16="http://schemas.microsoft.com/office/drawing/2014/main" id="{242A71C6-B561-433A-B4B7-92D0878A7138}"/>
              </a:ext>
            </a:extLst>
          </p:cNvPr>
          <p:cNvSpPr txBox="1"/>
          <p:nvPr/>
        </p:nvSpPr>
        <p:spPr>
          <a:xfrm>
            <a:off x="6632901" y="772970"/>
            <a:ext cx="2794877" cy="646331"/>
          </a:xfrm>
          <a:prstGeom prst="rect">
            <a:avLst/>
          </a:prstGeom>
          <a:noFill/>
        </p:spPr>
        <p:txBody>
          <a:bodyPr wrap="square" rtlCol="0" anchor="t">
            <a:spAutoFit/>
          </a:bodyPr>
          <a:lstStyle/>
          <a:p>
            <a:pPr defTabSz="914358">
              <a:defRPr/>
            </a:pPr>
            <a:r>
              <a:rPr lang="sv-SE">
                <a:solidFill>
                  <a:srgbClr val="0070C0"/>
                </a:solidFill>
              </a:rPr>
              <a:t>Skolungdom med könsidentitetsproblematik</a:t>
            </a:r>
          </a:p>
        </p:txBody>
      </p:sp>
      <p:sp>
        <p:nvSpPr>
          <p:cNvPr id="19" name="textruta 18">
            <a:extLst>
              <a:ext uri="{FF2B5EF4-FFF2-40B4-BE49-F238E27FC236}">
                <a16:creationId xmlns:a16="http://schemas.microsoft.com/office/drawing/2014/main" id="{815290A7-709B-457F-A6A5-4F3456C41B08}"/>
              </a:ext>
            </a:extLst>
          </p:cNvPr>
          <p:cNvSpPr txBox="1"/>
          <p:nvPr/>
        </p:nvSpPr>
        <p:spPr>
          <a:xfrm>
            <a:off x="8395247" y="4710793"/>
            <a:ext cx="2843628" cy="923330"/>
          </a:xfrm>
          <a:prstGeom prst="rect">
            <a:avLst/>
          </a:prstGeom>
          <a:noFill/>
        </p:spPr>
        <p:txBody>
          <a:bodyPr wrap="square" rtlCol="0">
            <a:spAutoFit/>
          </a:bodyPr>
          <a:lstStyle/>
          <a:p>
            <a:pPr defTabSz="914358">
              <a:defRPr/>
            </a:pPr>
            <a:r>
              <a:rPr lang="sv-SE">
                <a:solidFill>
                  <a:srgbClr val="0070C0"/>
                </a:solidFill>
              </a:rPr>
              <a:t>Små barn med utvecklingsrelaterad problematik </a:t>
            </a:r>
            <a:endParaRPr lang="sv-SE">
              <a:solidFill>
                <a:srgbClr val="FF0000"/>
              </a:solidFill>
            </a:endParaRPr>
          </a:p>
        </p:txBody>
      </p:sp>
      <p:grpSp>
        <p:nvGrpSpPr>
          <p:cNvPr id="21" name="Grupp 20">
            <a:extLst>
              <a:ext uri="{FF2B5EF4-FFF2-40B4-BE49-F238E27FC236}">
                <a16:creationId xmlns:a16="http://schemas.microsoft.com/office/drawing/2014/main" id="{2BFD2CFE-7BBE-4073-83DB-90DF69A4239E}"/>
              </a:ext>
            </a:extLst>
          </p:cNvPr>
          <p:cNvGrpSpPr/>
          <p:nvPr/>
        </p:nvGrpSpPr>
        <p:grpSpPr>
          <a:xfrm>
            <a:off x="6528932" y="4680070"/>
            <a:ext cx="1989522" cy="1043767"/>
            <a:chOff x="6215386" y="5282961"/>
            <a:chExt cx="2094601" cy="1143534"/>
          </a:xfrm>
        </p:grpSpPr>
        <p:pic>
          <p:nvPicPr>
            <p:cNvPr id="28" name="Bild 27" descr="Barn med ballong">
              <a:extLst>
                <a:ext uri="{FF2B5EF4-FFF2-40B4-BE49-F238E27FC236}">
                  <a16:creationId xmlns:a16="http://schemas.microsoft.com/office/drawing/2014/main" id="{F8945DA4-FFB8-4C64-AE55-D20A0C89019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15386" y="5316843"/>
              <a:ext cx="1115582" cy="1109652"/>
            </a:xfrm>
            <a:prstGeom prst="rect">
              <a:avLst/>
            </a:prstGeom>
          </p:spPr>
        </p:pic>
        <p:pic>
          <p:nvPicPr>
            <p:cNvPr id="29" name="Bild 28" descr="Barn med ballong">
              <a:extLst>
                <a:ext uri="{FF2B5EF4-FFF2-40B4-BE49-F238E27FC236}">
                  <a16:creationId xmlns:a16="http://schemas.microsoft.com/office/drawing/2014/main" id="{48EA6EF9-F854-4B5E-920D-A533BB1376B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703905" y="5282961"/>
              <a:ext cx="1115582" cy="1109652"/>
            </a:xfrm>
            <a:prstGeom prst="rect">
              <a:avLst/>
            </a:prstGeom>
          </p:spPr>
        </p:pic>
        <p:pic>
          <p:nvPicPr>
            <p:cNvPr id="30" name="Bild 29" descr="Barn med ballong">
              <a:extLst>
                <a:ext uri="{FF2B5EF4-FFF2-40B4-BE49-F238E27FC236}">
                  <a16:creationId xmlns:a16="http://schemas.microsoft.com/office/drawing/2014/main" id="{7939E605-88F7-4515-B836-4F9800D188F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194405" y="5295577"/>
              <a:ext cx="1115582" cy="1109652"/>
            </a:xfrm>
            <a:prstGeom prst="rect">
              <a:avLst/>
            </a:prstGeom>
          </p:spPr>
        </p:pic>
      </p:grpSp>
      <p:sp>
        <p:nvSpPr>
          <p:cNvPr id="20" name="Rubrik 2">
            <a:extLst>
              <a:ext uri="{FF2B5EF4-FFF2-40B4-BE49-F238E27FC236}">
                <a16:creationId xmlns:a16="http://schemas.microsoft.com/office/drawing/2014/main" id="{DE759C70-D018-4658-B69F-BC703624DFBE}"/>
              </a:ext>
            </a:extLst>
          </p:cNvPr>
          <p:cNvSpPr>
            <a:spLocks noGrp="1"/>
          </p:cNvSpPr>
          <p:nvPr>
            <p:ph type="title"/>
          </p:nvPr>
        </p:nvSpPr>
        <p:spPr>
          <a:xfrm>
            <a:off x="781438" y="827532"/>
            <a:ext cx="4681764" cy="613756"/>
          </a:xfrm>
        </p:spPr>
        <p:txBody>
          <a:bodyPr>
            <a:noAutofit/>
          </a:bodyPr>
          <a:lstStyle/>
          <a:p>
            <a:r>
              <a:rPr lang="sv-SE" sz="3200"/>
              <a:t> </a:t>
            </a:r>
            <a:br>
              <a:rPr lang="sv-SE" sz="3200"/>
            </a:br>
            <a:r>
              <a:rPr lang="sv-SE" sz="3200"/>
              <a:t>Identifierade förbättringsområden</a:t>
            </a:r>
          </a:p>
        </p:txBody>
      </p:sp>
      <p:pic>
        <p:nvPicPr>
          <p:cNvPr id="12" name="Ljud 11">
            <a:hlinkClick r:id="" action="ppaction://media"/>
            <a:extLst>
              <a:ext uri="{FF2B5EF4-FFF2-40B4-BE49-F238E27FC236}">
                <a16:creationId xmlns:a16="http://schemas.microsoft.com/office/drawing/2014/main" id="{321B113D-F416-4407-B86B-C1EB65417BEF}"/>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7751318"/>
      </p:ext>
    </p:extLst>
  </p:cSld>
  <p:clrMapOvr>
    <a:masterClrMapping/>
  </p:clrMapOvr>
  <mc:AlternateContent xmlns:mc="http://schemas.openxmlformats.org/markup-compatibility/2006" xmlns:p14="http://schemas.microsoft.com/office/powerpoint/2010/main">
    <mc:Choice Requires="p14">
      <p:transition spd="slow" p14:dur="2000" advTm="178004"/>
    </mc:Choice>
    <mc:Fallback xmlns="">
      <p:transition spd="slow" advTm="178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1"/>
                                        </p:tgtEl>
                                      </p:cBhvr>
                                    </p:animEffect>
                                    <p:set>
                                      <p:cBhvr>
                                        <p:cTn id="20" dur="1" fill="hold">
                                          <p:stCondLst>
                                            <p:cond delay="499"/>
                                          </p:stCondLst>
                                        </p:cTn>
                                        <p:tgtEl>
                                          <p:spTgt spid="21"/>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24"/>
                                        </p:tgtEl>
                                      </p:cBhvr>
                                    </p:animEffect>
                                    <p:set>
                                      <p:cBhvr>
                                        <p:cTn id="26" dur="1" fill="hold">
                                          <p:stCondLst>
                                            <p:cond delay="499"/>
                                          </p:stCondLst>
                                        </p:cTn>
                                        <p:tgtEl>
                                          <p:spTgt spid="24"/>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27"/>
                                        </p:tgtEl>
                                      </p:cBhvr>
                                    </p:animEffect>
                                    <p:set>
                                      <p:cBhvr>
                                        <p:cTn id="29" dur="1" fill="hold">
                                          <p:stCondLst>
                                            <p:cond delay="499"/>
                                          </p:stCondLst>
                                        </p:cTn>
                                        <p:tgtEl>
                                          <p:spTgt spid="27"/>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12"/>
                </p:tgtEl>
              </p:cMediaNode>
            </p:audio>
          </p:childTnLst>
        </p:cTn>
      </p:par>
    </p:tnLst>
    <p:bldLst>
      <p:bldP spid="4" grpId="0"/>
      <p:bldP spid="24" grpId="0"/>
      <p:bldP spid="27"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41D9C692-BF50-46C2-9D7B-8C3BFD65BC24}"/>
              </a:ext>
            </a:extLst>
          </p:cNvPr>
          <p:cNvSpPr txBox="1"/>
          <p:nvPr/>
        </p:nvSpPr>
        <p:spPr>
          <a:xfrm>
            <a:off x="201128" y="81257"/>
            <a:ext cx="8465351" cy="523220"/>
          </a:xfrm>
          <a:prstGeom prst="rect">
            <a:avLst/>
          </a:prstGeom>
          <a:noFill/>
        </p:spPr>
        <p:txBody>
          <a:bodyPr wrap="square" rtlCol="0">
            <a:spAutoFit/>
          </a:bodyPr>
          <a:lstStyle/>
          <a:p>
            <a:pPr defTabSz="914358">
              <a:defRPr/>
            </a:pPr>
            <a:r>
              <a:rPr lang="sv-SE" sz="2800">
                <a:solidFill>
                  <a:srgbClr val="0070C0"/>
                </a:solidFill>
                <a:latin typeface="+mj-lt"/>
              </a:rPr>
              <a:t>Skolungdom med neuropsykiatrisk funktionsnedsättning</a:t>
            </a:r>
          </a:p>
        </p:txBody>
      </p:sp>
      <p:sp>
        <p:nvSpPr>
          <p:cNvPr id="5" name="Rektangel 4">
            <a:extLst>
              <a:ext uri="{FF2B5EF4-FFF2-40B4-BE49-F238E27FC236}">
                <a16:creationId xmlns:a16="http://schemas.microsoft.com/office/drawing/2014/main" id="{1A0C2CDB-A0E7-47E0-AD76-93C3E1A0C4A2}"/>
              </a:ext>
            </a:extLst>
          </p:cNvPr>
          <p:cNvSpPr/>
          <p:nvPr/>
        </p:nvSpPr>
        <p:spPr>
          <a:xfrm>
            <a:off x="201129" y="497911"/>
            <a:ext cx="5840860" cy="266197"/>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8">
              <a:defRPr/>
            </a:pPr>
            <a:r>
              <a:rPr lang="sv-SE" sz="1455" b="1">
                <a:solidFill>
                  <a:prstClr val="black"/>
                </a:solidFill>
                <a:latin typeface="+mj-lt"/>
              </a:rPr>
              <a:t>Beskrivning </a:t>
            </a:r>
          </a:p>
        </p:txBody>
      </p:sp>
      <p:sp>
        <p:nvSpPr>
          <p:cNvPr id="9" name="Rektangel 8">
            <a:extLst>
              <a:ext uri="{FF2B5EF4-FFF2-40B4-BE49-F238E27FC236}">
                <a16:creationId xmlns:a16="http://schemas.microsoft.com/office/drawing/2014/main" id="{E77FC7C7-20F9-4433-A498-930E0194A24E}"/>
              </a:ext>
            </a:extLst>
          </p:cNvPr>
          <p:cNvSpPr/>
          <p:nvPr/>
        </p:nvSpPr>
        <p:spPr>
          <a:xfrm>
            <a:off x="201129" y="764110"/>
            <a:ext cx="5840860" cy="18267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358">
              <a:defRPr/>
            </a:pPr>
            <a:endParaRPr lang="sv-SE" sz="1213">
              <a:solidFill>
                <a:prstClr val="black"/>
              </a:solidFill>
              <a:latin typeface="+mj-lt"/>
            </a:endParaRPr>
          </a:p>
        </p:txBody>
      </p:sp>
      <p:sp>
        <p:nvSpPr>
          <p:cNvPr id="11" name="Rektangel 10">
            <a:extLst>
              <a:ext uri="{FF2B5EF4-FFF2-40B4-BE49-F238E27FC236}">
                <a16:creationId xmlns:a16="http://schemas.microsoft.com/office/drawing/2014/main" id="{6893C3C2-F8CF-426B-AB5E-277CD21A28F0}"/>
              </a:ext>
            </a:extLst>
          </p:cNvPr>
          <p:cNvSpPr/>
          <p:nvPr/>
        </p:nvSpPr>
        <p:spPr>
          <a:xfrm>
            <a:off x="201129" y="2590854"/>
            <a:ext cx="5840860" cy="266198"/>
          </a:xfrm>
          <a:prstGeom prst="rect">
            <a:avLst/>
          </a:prstGeom>
          <a:solidFill>
            <a:srgbClr val="84B5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8">
              <a:defRPr/>
            </a:pPr>
            <a:r>
              <a:rPr lang="sv-SE" sz="1455" b="1">
                <a:solidFill>
                  <a:prstClr val="black"/>
                </a:solidFill>
                <a:latin typeface="+mj-lt"/>
              </a:rPr>
              <a:t>Nuläge</a:t>
            </a:r>
            <a:endParaRPr lang="sv-SE" sz="1455" b="1">
              <a:solidFill>
                <a:schemeClr val="tx1"/>
              </a:solidFill>
              <a:latin typeface="+mj-lt"/>
            </a:endParaRPr>
          </a:p>
        </p:txBody>
      </p:sp>
      <p:sp>
        <p:nvSpPr>
          <p:cNvPr id="12" name="Rektangel 11">
            <a:extLst>
              <a:ext uri="{FF2B5EF4-FFF2-40B4-BE49-F238E27FC236}">
                <a16:creationId xmlns:a16="http://schemas.microsoft.com/office/drawing/2014/main" id="{C11BAE3A-7A56-4EF2-BEEE-A8E40B03054D}"/>
              </a:ext>
            </a:extLst>
          </p:cNvPr>
          <p:cNvSpPr/>
          <p:nvPr/>
        </p:nvSpPr>
        <p:spPr>
          <a:xfrm>
            <a:off x="6041989" y="2590854"/>
            <a:ext cx="5948880" cy="266198"/>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8">
              <a:defRPr/>
            </a:pPr>
            <a:r>
              <a:rPr lang="sv-SE" sz="1455" b="1">
                <a:solidFill>
                  <a:schemeClr val="tx1"/>
                </a:solidFill>
                <a:latin typeface="+mj-lt"/>
              </a:rPr>
              <a:t>Förslag till fortsättning</a:t>
            </a:r>
          </a:p>
        </p:txBody>
      </p:sp>
      <p:sp>
        <p:nvSpPr>
          <p:cNvPr id="14" name="Rektangel 13">
            <a:extLst>
              <a:ext uri="{FF2B5EF4-FFF2-40B4-BE49-F238E27FC236}">
                <a16:creationId xmlns:a16="http://schemas.microsoft.com/office/drawing/2014/main" id="{D074BF59-7333-4186-9CBB-BC3650CB1758}"/>
              </a:ext>
            </a:extLst>
          </p:cNvPr>
          <p:cNvSpPr/>
          <p:nvPr/>
        </p:nvSpPr>
        <p:spPr>
          <a:xfrm>
            <a:off x="201129" y="2857053"/>
            <a:ext cx="5840860" cy="39196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358">
              <a:defRPr/>
            </a:pPr>
            <a:endParaRPr lang="sv-SE" sz="1213">
              <a:solidFill>
                <a:prstClr val="black"/>
              </a:solidFill>
              <a:latin typeface="+mj-lt"/>
            </a:endParaRPr>
          </a:p>
        </p:txBody>
      </p:sp>
      <p:sp>
        <p:nvSpPr>
          <p:cNvPr id="15" name="Rektangel 14">
            <a:extLst>
              <a:ext uri="{FF2B5EF4-FFF2-40B4-BE49-F238E27FC236}">
                <a16:creationId xmlns:a16="http://schemas.microsoft.com/office/drawing/2014/main" id="{B31B5E2E-DB8E-466D-A9CD-85F79CB0FB80}"/>
              </a:ext>
            </a:extLst>
          </p:cNvPr>
          <p:cNvSpPr/>
          <p:nvPr/>
        </p:nvSpPr>
        <p:spPr>
          <a:xfrm>
            <a:off x="6041988" y="2857053"/>
            <a:ext cx="5948883" cy="39196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defTabSz="914358">
              <a:defRPr/>
            </a:pPr>
            <a:endParaRPr lang="sv-SE" sz="1200">
              <a:solidFill>
                <a:schemeClr val="tx1"/>
              </a:solidFill>
            </a:endParaRPr>
          </a:p>
          <a:p>
            <a:pPr defTabSz="914358">
              <a:defRPr/>
            </a:pPr>
            <a:r>
              <a:rPr lang="sv-SE" sz="1200">
                <a:solidFill>
                  <a:schemeClr val="tx1"/>
                </a:solidFill>
              </a:rPr>
              <a:t>Involvera användare med stöd av metodik för tjänstedesign genom hela processen. </a:t>
            </a:r>
          </a:p>
          <a:p>
            <a:pPr defTabSz="914358">
              <a:defRPr/>
            </a:pPr>
            <a:r>
              <a:rPr lang="sv-SE" sz="1200">
                <a:solidFill>
                  <a:schemeClr val="tx1"/>
                </a:solidFill>
              </a:rPr>
              <a:t>Ta stöd av resultat från liv och hälsa ung och sammanställda behov och insikter från processöversyn för barn, ungdomar och unga vuxna med upplevd psykisk ohälsa</a:t>
            </a:r>
          </a:p>
          <a:p>
            <a:pPr defTabSz="914358">
              <a:defRPr/>
            </a:pPr>
            <a:endParaRPr lang="sv-SE" sz="1200">
              <a:solidFill>
                <a:schemeClr val="tx1"/>
              </a:solidFill>
            </a:endParaRPr>
          </a:p>
          <a:p>
            <a:pPr defTabSz="914358">
              <a:defRPr/>
            </a:pPr>
            <a:r>
              <a:rPr lang="sv-SE" sz="1200" b="1">
                <a:solidFill>
                  <a:schemeClr val="tx1"/>
                </a:solidFill>
              </a:rPr>
              <a:t>Förberedelser</a:t>
            </a:r>
          </a:p>
          <a:p>
            <a:pPr marL="171450" indent="-171450" defTabSz="914358">
              <a:buFont typeface="Arial" panose="020B0604020202020204" pitchFamily="34" charset="0"/>
              <a:buChar char="•"/>
              <a:defRPr/>
            </a:pPr>
            <a:r>
              <a:rPr lang="sv-SE" sz="1200">
                <a:solidFill>
                  <a:schemeClr val="tx1"/>
                </a:solidFill>
              </a:rPr>
              <a:t>Besluta om styrning</a:t>
            </a:r>
          </a:p>
          <a:p>
            <a:pPr marL="171450" indent="-171450" defTabSz="914358">
              <a:buFont typeface="Arial" panose="020B0604020202020204" pitchFamily="34" charset="0"/>
              <a:buChar char="•"/>
              <a:defRPr/>
            </a:pPr>
            <a:r>
              <a:rPr lang="sv-SE" sz="1200">
                <a:solidFill>
                  <a:schemeClr val="tx1"/>
                </a:solidFill>
              </a:rPr>
              <a:t>Tillsätta resurser</a:t>
            </a:r>
          </a:p>
          <a:p>
            <a:pPr marL="171450" indent="-171450" defTabSz="914358">
              <a:buFont typeface="Arial" panose="020B0604020202020204" pitchFamily="34" charset="0"/>
              <a:buChar char="•"/>
              <a:defRPr/>
            </a:pPr>
            <a:r>
              <a:rPr lang="sv-SE" sz="1200">
                <a:solidFill>
                  <a:schemeClr val="tx1"/>
                </a:solidFill>
              </a:rPr>
              <a:t>Ta fram och besluta om projektplan</a:t>
            </a:r>
          </a:p>
          <a:p>
            <a:pPr defTabSz="914358">
              <a:defRPr/>
            </a:pPr>
            <a:endParaRPr lang="sv-SE" sz="1200">
              <a:solidFill>
                <a:schemeClr val="tx1"/>
              </a:solidFill>
            </a:endParaRPr>
          </a:p>
          <a:p>
            <a:pPr defTabSz="914358">
              <a:defRPr/>
            </a:pPr>
            <a:r>
              <a:rPr lang="sv-SE" sz="1200" b="1">
                <a:solidFill>
                  <a:schemeClr val="tx1"/>
                </a:solidFill>
              </a:rPr>
              <a:t>Avgränsa</a:t>
            </a:r>
            <a:r>
              <a:rPr lang="sv-SE" sz="1200">
                <a:solidFill>
                  <a:schemeClr val="tx1"/>
                </a:solidFill>
              </a:rPr>
              <a:t> </a:t>
            </a:r>
          </a:p>
          <a:p>
            <a:pPr defTabSz="914358">
              <a:defRPr/>
            </a:pPr>
            <a:r>
              <a:rPr lang="sv-SE" sz="1200">
                <a:solidFill>
                  <a:schemeClr val="tx1"/>
                </a:solidFill>
              </a:rPr>
              <a:t>Viktigt med avgränsningar för att lyckas. Avgränsning kan exempelvis utgå från diagnos, berörda verksamheter, geografi eller ålder.</a:t>
            </a:r>
          </a:p>
          <a:p>
            <a:pPr defTabSz="914358">
              <a:defRPr/>
            </a:pPr>
            <a:endParaRPr lang="sv-SE" sz="1200">
              <a:solidFill>
                <a:schemeClr val="tx1"/>
              </a:solidFill>
            </a:endParaRPr>
          </a:p>
          <a:p>
            <a:pPr defTabSz="914358">
              <a:defRPr/>
            </a:pPr>
            <a:r>
              <a:rPr lang="sv-SE" sz="1200" b="1">
                <a:solidFill>
                  <a:schemeClr val="tx1"/>
                </a:solidFill>
              </a:rPr>
              <a:t>Uppdrag</a:t>
            </a:r>
          </a:p>
          <a:p>
            <a:pPr marL="171450" indent="-171450" defTabSz="914358">
              <a:buFont typeface="Arial" panose="020B0604020202020204" pitchFamily="34" charset="0"/>
              <a:buChar char="•"/>
              <a:defRPr/>
            </a:pPr>
            <a:r>
              <a:rPr lang="sv-SE" sz="1200">
                <a:solidFill>
                  <a:schemeClr val="tx1"/>
                </a:solidFill>
              </a:rPr>
              <a:t>Kartlägga flödet, identifiera problem och glapp</a:t>
            </a:r>
          </a:p>
          <a:p>
            <a:pPr marL="171450" indent="-171450" defTabSz="914358">
              <a:buFont typeface="Arial" panose="020B0604020202020204" pitchFamily="34" charset="0"/>
              <a:buChar char="•"/>
              <a:defRPr/>
            </a:pPr>
            <a:r>
              <a:rPr lang="sv-SE" sz="1200">
                <a:solidFill>
                  <a:schemeClr val="tx1"/>
                </a:solidFill>
              </a:rPr>
              <a:t>Ta fram förslag och besluta om förbättringar </a:t>
            </a:r>
          </a:p>
          <a:p>
            <a:pPr marL="171450" indent="-171450" defTabSz="914358">
              <a:buFont typeface="Arial" panose="020B0604020202020204" pitchFamily="34" charset="0"/>
              <a:buChar char="•"/>
              <a:defRPr/>
            </a:pPr>
            <a:r>
              <a:rPr lang="sv-SE" sz="1200">
                <a:solidFill>
                  <a:schemeClr val="tx1"/>
                </a:solidFill>
              </a:rPr>
              <a:t>Implementera beslutade förbättringar</a:t>
            </a:r>
          </a:p>
          <a:p>
            <a:pPr defTabSz="914358">
              <a:defRPr/>
            </a:pPr>
            <a:endParaRPr lang="sv-SE" sz="1213">
              <a:solidFill>
                <a:schemeClr val="tx1"/>
              </a:solidFill>
              <a:latin typeface="+mj-lt"/>
            </a:endParaRPr>
          </a:p>
          <a:p>
            <a:pPr defTabSz="914358">
              <a:defRPr/>
            </a:pPr>
            <a:endParaRPr lang="sv-SE" sz="1213">
              <a:solidFill>
                <a:schemeClr val="tx1"/>
              </a:solidFill>
              <a:latin typeface="+mj-lt"/>
            </a:endParaRPr>
          </a:p>
          <a:p>
            <a:pPr defTabSz="914358">
              <a:defRPr/>
            </a:pPr>
            <a:endParaRPr lang="sv-SE" sz="1213">
              <a:solidFill>
                <a:schemeClr val="tx1"/>
              </a:solidFill>
              <a:latin typeface="+mj-lt"/>
            </a:endParaRPr>
          </a:p>
        </p:txBody>
      </p:sp>
      <p:sp>
        <p:nvSpPr>
          <p:cNvPr id="21" name="Rektangel 20">
            <a:extLst>
              <a:ext uri="{FF2B5EF4-FFF2-40B4-BE49-F238E27FC236}">
                <a16:creationId xmlns:a16="http://schemas.microsoft.com/office/drawing/2014/main" id="{D5917DEF-5C22-4B83-AD3B-6724BCF6BD77}"/>
              </a:ext>
            </a:extLst>
          </p:cNvPr>
          <p:cNvSpPr/>
          <p:nvPr/>
        </p:nvSpPr>
        <p:spPr>
          <a:xfrm>
            <a:off x="6041986" y="762025"/>
            <a:ext cx="5948880" cy="18288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indent="-285750" defTabSz="914358">
              <a:buFont typeface="Arial" panose="020B0604020202020204" pitchFamily="34" charset="0"/>
              <a:buChar char="•"/>
              <a:defRPr/>
            </a:pPr>
            <a:endParaRPr lang="sv-SE" sz="1213" i="1">
              <a:solidFill>
                <a:prstClr val="black"/>
              </a:solidFill>
              <a:latin typeface="+mj-lt"/>
            </a:endParaRPr>
          </a:p>
          <a:p>
            <a:pPr marL="285750" indent="-285750" defTabSz="914358">
              <a:buFont typeface="Arial" panose="020B0604020202020204" pitchFamily="34" charset="0"/>
              <a:buChar char="•"/>
              <a:defRPr/>
            </a:pPr>
            <a:r>
              <a:rPr lang="sv-SE" sz="1200" i="1">
                <a:solidFill>
                  <a:schemeClr val="tx1"/>
                </a:solidFill>
              </a:rPr>
              <a:t>”Det finns en plan för mig som alla känner till oavsett</a:t>
            </a:r>
          </a:p>
          <a:p>
            <a:pPr defTabSz="914358">
              <a:defRPr/>
            </a:pPr>
            <a:r>
              <a:rPr lang="sv-SE" sz="1200" i="1">
                <a:solidFill>
                  <a:schemeClr val="tx1"/>
                </a:solidFill>
              </a:rPr>
              <a:t>        Min problematik”</a:t>
            </a:r>
          </a:p>
          <a:p>
            <a:pPr marL="285750" indent="-285750" defTabSz="914358">
              <a:buFont typeface="Arial" panose="020B0604020202020204" pitchFamily="34" charset="0"/>
              <a:buChar char="•"/>
              <a:defRPr/>
            </a:pPr>
            <a:r>
              <a:rPr lang="sv-SE" sz="1200" i="1">
                <a:solidFill>
                  <a:schemeClr val="tx1"/>
                </a:solidFill>
              </a:rPr>
              <a:t>”Skolan anpassar sig utifrån mina behov”</a:t>
            </a:r>
          </a:p>
          <a:p>
            <a:pPr marL="285750" indent="-285750" defTabSz="914358">
              <a:buFont typeface="Arial" panose="020B0604020202020204" pitchFamily="34" charset="0"/>
              <a:buChar char="•"/>
              <a:defRPr/>
            </a:pPr>
            <a:r>
              <a:rPr lang="sv-SE" sz="1200" i="1">
                <a:solidFill>
                  <a:schemeClr val="tx1"/>
                </a:solidFill>
              </a:rPr>
              <a:t>”Det känns bra att ha en kontaktperson, en ”spindel</a:t>
            </a:r>
          </a:p>
          <a:p>
            <a:pPr defTabSz="914358">
              <a:defRPr/>
            </a:pPr>
            <a:r>
              <a:rPr lang="sv-SE" sz="1200" i="1">
                <a:solidFill>
                  <a:schemeClr val="tx1"/>
                </a:solidFill>
              </a:rPr>
              <a:t>         i nätet” som hjälper min att hålla ihop allt”</a:t>
            </a:r>
          </a:p>
          <a:p>
            <a:pPr defTabSz="914358">
              <a:defRPr/>
            </a:pPr>
            <a:r>
              <a:rPr lang="sv-SE" sz="1213" i="1">
                <a:solidFill>
                  <a:prstClr val="black"/>
                </a:solidFill>
                <a:latin typeface="+mj-lt"/>
              </a:rPr>
              <a:t>         </a:t>
            </a:r>
          </a:p>
        </p:txBody>
      </p:sp>
      <p:sp>
        <p:nvSpPr>
          <p:cNvPr id="22" name="Rektangel 21">
            <a:extLst>
              <a:ext uri="{FF2B5EF4-FFF2-40B4-BE49-F238E27FC236}">
                <a16:creationId xmlns:a16="http://schemas.microsoft.com/office/drawing/2014/main" id="{B4A84FBB-7FD1-43DE-832B-89F5BE5F71D2}"/>
              </a:ext>
            </a:extLst>
          </p:cNvPr>
          <p:cNvSpPr/>
          <p:nvPr/>
        </p:nvSpPr>
        <p:spPr>
          <a:xfrm>
            <a:off x="6041986" y="495827"/>
            <a:ext cx="5948880" cy="266197"/>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8">
              <a:defRPr/>
            </a:pPr>
            <a:r>
              <a:rPr lang="sv-SE" sz="1455" b="1">
                <a:solidFill>
                  <a:schemeClr val="tx1"/>
                </a:solidFill>
                <a:latin typeface="+mj-lt"/>
              </a:rPr>
              <a:t>Önskat läge</a:t>
            </a:r>
          </a:p>
        </p:txBody>
      </p:sp>
      <p:pic>
        <p:nvPicPr>
          <p:cNvPr id="3" name="Bildobjekt 2">
            <a:extLst>
              <a:ext uri="{FF2B5EF4-FFF2-40B4-BE49-F238E27FC236}">
                <a16:creationId xmlns:a16="http://schemas.microsoft.com/office/drawing/2014/main" id="{B4FA4B77-9498-4EB1-83F7-4F748070FF2B}"/>
              </a:ext>
            </a:extLst>
          </p:cNvPr>
          <p:cNvPicPr>
            <a:picLocks noChangeAspect="1"/>
          </p:cNvPicPr>
          <p:nvPr/>
        </p:nvPicPr>
        <p:blipFill>
          <a:blip r:embed="rId5"/>
          <a:stretch>
            <a:fillRect/>
          </a:stretch>
        </p:blipFill>
        <p:spPr>
          <a:xfrm>
            <a:off x="264233" y="2996865"/>
            <a:ext cx="5714645" cy="1420733"/>
          </a:xfrm>
          <a:prstGeom prst="rect">
            <a:avLst/>
          </a:prstGeom>
        </p:spPr>
      </p:pic>
      <p:pic>
        <p:nvPicPr>
          <p:cNvPr id="4" name="Bildobjekt 3">
            <a:extLst>
              <a:ext uri="{FF2B5EF4-FFF2-40B4-BE49-F238E27FC236}">
                <a16:creationId xmlns:a16="http://schemas.microsoft.com/office/drawing/2014/main" id="{F2A7198E-3EF3-4247-9F14-41D3AC3D8CB8}"/>
              </a:ext>
            </a:extLst>
          </p:cNvPr>
          <p:cNvPicPr>
            <a:picLocks noChangeAspect="1"/>
          </p:cNvPicPr>
          <p:nvPr/>
        </p:nvPicPr>
        <p:blipFill>
          <a:blip r:embed="rId6"/>
          <a:stretch>
            <a:fillRect/>
          </a:stretch>
        </p:blipFill>
        <p:spPr>
          <a:xfrm>
            <a:off x="2616027" y="4087900"/>
            <a:ext cx="3362851" cy="1191791"/>
          </a:xfrm>
          <a:prstGeom prst="rect">
            <a:avLst/>
          </a:prstGeom>
        </p:spPr>
      </p:pic>
      <p:sp>
        <p:nvSpPr>
          <p:cNvPr id="13" name="Rektangel 12">
            <a:extLst>
              <a:ext uri="{FF2B5EF4-FFF2-40B4-BE49-F238E27FC236}">
                <a16:creationId xmlns:a16="http://schemas.microsoft.com/office/drawing/2014/main" id="{989025DD-FD2A-4404-97A7-1D826DC8C62B}"/>
              </a:ext>
            </a:extLst>
          </p:cNvPr>
          <p:cNvSpPr/>
          <p:nvPr/>
        </p:nvSpPr>
        <p:spPr>
          <a:xfrm>
            <a:off x="201126" y="2857053"/>
            <a:ext cx="5840860" cy="39196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358">
              <a:defRPr/>
            </a:pPr>
            <a:endParaRPr lang="sv-SE" sz="1213">
              <a:solidFill>
                <a:prstClr val="black"/>
              </a:solidFill>
              <a:latin typeface="+mj-lt"/>
            </a:endParaRPr>
          </a:p>
          <a:p>
            <a:pPr defTabSz="914358">
              <a:defRPr/>
            </a:pPr>
            <a:endParaRPr lang="sv-SE" sz="1213">
              <a:solidFill>
                <a:prstClr val="black"/>
              </a:solidFill>
              <a:latin typeface="+mj-lt"/>
            </a:endParaRPr>
          </a:p>
          <a:p>
            <a:pPr defTabSz="914358">
              <a:defRPr/>
            </a:pPr>
            <a:endParaRPr lang="sv-SE" sz="1213">
              <a:solidFill>
                <a:prstClr val="black"/>
              </a:solidFill>
              <a:latin typeface="+mj-lt"/>
            </a:endParaRPr>
          </a:p>
          <a:p>
            <a:pPr defTabSz="914358">
              <a:defRPr/>
            </a:pPr>
            <a:endParaRPr lang="sv-SE" sz="1213">
              <a:solidFill>
                <a:prstClr val="black"/>
              </a:solidFill>
              <a:latin typeface="+mj-lt"/>
            </a:endParaRPr>
          </a:p>
          <a:p>
            <a:pPr defTabSz="914358">
              <a:defRPr/>
            </a:pPr>
            <a:endParaRPr lang="sv-SE" sz="1213">
              <a:solidFill>
                <a:prstClr val="black"/>
              </a:solidFill>
              <a:latin typeface="+mj-lt"/>
            </a:endParaRPr>
          </a:p>
          <a:p>
            <a:pPr defTabSz="914358">
              <a:defRPr/>
            </a:pPr>
            <a:endParaRPr lang="sv-SE" sz="1213">
              <a:solidFill>
                <a:prstClr val="black"/>
              </a:solidFill>
              <a:latin typeface="+mj-lt"/>
            </a:endParaRPr>
          </a:p>
          <a:p>
            <a:pPr defTabSz="914358">
              <a:defRPr/>
            </a:pPr>
            <a:endParaRPr lang="sv-SE" sz="1213">
              <a:solidFill>
                <a:prstClr val="black"/>
              </a:solidFill>
              <a:latin typeface="+mj-lt"/>
            </a:endParaRPr>
          </a:p>
          <a:p>
            <a:pPr defTabSz="914358">
              <a:defRPr/>
            </a:pPr>
            <a:endParaRPr lang="sv-SE" sz="1213">
              <a:solidFill>
                <a:prstClr val="black"/>
              </a:solidFill>
              <a:latin typeface="+mj-lt"/>
            </a:endParaRPr>
          </a:p>
          <a:p>
            <a:pPr defTabSz="914358">
              <a:defRPr/>
            </a:pPr>
            <a:endParaRPr lang="sv-SE" sz="1213">
              <a:solidFill>
                <a:prstClr val="black"/>
              </a:solidFill>
              <a:latin typeface="+mj-lt"/>
            </a:endParaRPr>
          </a:p>
          <a:p>
            <a:pPr defTabSz="914358">
              <a:defRPr/>
            </a:pPr>
            <a:endParaRPr lang="sv-SE" sz="1213">
              <a:solidFill>
                <a:prstClr val="black"/>
              </a:solidFill>
              <a:latin typeface="+mj-lt"/>
            </a:endParaRPr>
          </a:p>
          <a:p>
            <a:pPr defTabSz="914358">
              <a:defRPr/>
            </a:pPr>
            <a:endParaRPr lang="sv-SE" sz="1213">
              <a:solidFill>
                <a:prstClr val="black"/>
              </a:solidFill>
              <a:latin typeface="+mj-lt"/>
            </a:endParaRPr>
          </a:p>
          <a:p>
            <a:pPr defTabSz="914358">
              <a:defRPr/>
            </a:pPr>
            <a:endParaRPr lang="sv-SE" sz="1213">
              <a:solidFill>
                <a:prstClr val="black"/>
              </a:solidFill>
              <a:latin typeface="+mj-lt"/>
            </a:endParaRPr>
          </a:p>
          <a:p>
            <a:pPr defTabSz="914358">
              <a:defRPr/>
            </a:pPr>
            <a:endParaRPr lang="sv-SE" sz="1213">
              <a:solidFill>
                <a:prstClr val="black"/>
              </a:solidFill>
              <a:latin typeface="+mj-lt"/>
            </a:endParaRPr>
          </a:p>
          <a:p>
            <a:pPr defTabSz="914358">
              <a:defRPr/>
            </a:pPr>
            <a:r>
              <a:rPr lang="sv-SE" sz="1213" b="1">
                <a:solidFill>
                  <a:prstClr val="black"/>
                </a:solidFill>
                <a:latin typeface="+mj-lt"/>
              </a:rPr>
              <a:t>Insikter</a:t>
            </a:r>
          </a:p>
          <a:p>
            <a:pPr marL="173279" indent="-173279">
              <a:buFont typeface="Arial"/>
              <a:buChar char="•"/>
            </a:pPr>
            <a:r>
              <a:rPr lang="sv-SE" sz="1200">
                <a:solidFill>
                  <a:schemeClr val="tx1"/>
                </a:solidFill>
                <a:cs typeface="Calibri Light"/>
              </a:rPr>
              <a:t>Hamnar hos BUP även vid mildare psykiska besvär</a:t>
            </a:r>
          </a:p>
          <a:p>
            <a:pPr marL="173279" indent="-173279">
              <a:buFont typeface="Arial"/>
              <a:buChar char="•"/>
            </a:pPr>
            <a:r>
              <a:rPr lang="sv-SE" sz="1200">
                <a:solidFill>
                  <a:schemeClr val="tx1"/>
                </a:solidFill>
                <a:cs typeface="Calibri Light"/>
              </a:rPr>
              <a:t>Ingen sammanhållen vård, många aktörer, ingen fast läkarkontakt</a:t>
            </a:r>
          </a:p>
          <a:p>
            <a:pPr marL="173279" indent="-173279">
              <a:buFont typeface="Arial"/>
              <a:buChar char="•"/>
            </a:pPr>
            <a:r>
              <a:rPr lang="sv-SE" sz="1200">
                <a:solidFill>
                  <a:schemeClr val="tx1"/>
                </a:solidFill>
                <a:cs typeface="Calibri Light"/>
              </a:rPr>
              <a:t>Mycket energi läggs på olika typer av intyg</a:t>
            </a:r>
          </a:p>
          <a:p>
            <a:pPr marL="173279" indent="-173279">
              <a:buFont typeface="Arial"/>
              <a:buChar char="•"/>
            </a:pPr>
            <a:r>
              <a:rPr lang="sv-SE" sz="1200">
                <a:solidFill>
                  <a:schemeClr val="tx1"/>
                </a:solidFill>
                <a:cs typeface="Calibri Light"/>
              </a:rPr>
              <a:t>Olikheter mellan olika kommuner </a:t>
            </a:r>
            <a:r>
              <a:rPr lang="sv-SE" sz="1200" err="1">
                <a:solidFill>
                  <a:schemeClr val="tx1"/>
                </a:solidFill>
                <a:cs typeface="Calibri Light"/>
              </a:rPr>
              <a:t>ang</a:t>
            </a:r>
            <a:r>
              <a:rPr lang="sv-SE" sz="1200">
                <a:solidFill>
                  <a:schemeClr val="tx1"/>
                </a:solidFill>
                <a:cs typeface="Calibri Light"/>
              </a:rPr>
              <a:t> resurser och kunskap</a:t>
            </a:r>
          </a:p>
          <a:p>
            <a:pPr defTabSz="914358">
              <a:defRPr/>
            </a:pPr>
            <a:endParaRPr lang="sv-SE" sz="1213">
              <a:solidFill>
                <a:prstClr val="black"/>
              </a:solidFill>
              <a:latin typeface="+mj-lt"/>
            </a:endParaRPr>
          </a:p>
          <a:p>
            <a:pPr defTabSz="914358">
              <a:defRPr/>
            </a:pPr>
            <a:endParaRPr lang="sv-SE" sz="1213">
              <a:solidFill>
                <a:prstClr val="black"/>
              </a:solidFill>
              <a:latin typeface="+mj-lt"/>
            </a:endParaRPr>
          </a:p>
        </p:txBody>
      </p:sp>
      <p:pic>
        <p:nvPicPr>
          <p:cNvPr id="6" name="Bildobjekt 5">
            <a:extLst>
              <a:ext uri="{FF2B5EF4-FFF2-40B4-BE49-F238E27FC236}">
                <a16:creationId xmlns:a16="http://schemas.microsoft.com/office/drawing/2014/main" id="{FE9F6DE1-1DD6-4CE1-BCF4-0AB43D9209A7}"/>
              </a:ext>
            </a:extLst>
          </p:cNvPr>
          <p:cNvPicPr>
            <a:picLocks noChangeAspect="1"/>
          </p:cNvPicPr>
          <p:nvPr/>
        </p:nvPicPr>
        <p:blipFill>
          <a:blip r:embed="rId7"/>
          <a:stretch>
            <a:fillRect/>
          </a:stretch>
        </p:blipFill>
        <p:spPr>
          <a:xfrm>
            <a:off x="9361866" y="790315"/>
            <a:ext cx="2522159" cy="1534341"/>
          </a:xfrm>
          <a:prstGeom prst="rect">
            <a:avLst/>
          </a:prstGeom>
        </p:spPr>
      </p:pic>
      <p:pic>
        <p:nvPicPr>
          <p:cNvPr id="7" name="Bildobjekt 6">
            <a:extLst>
              <a:ext uri="{FF2B5EF4-FFF2-40B4-BE49-F238E27FC236}">
                <a16:creationId xmlns:a16="http://schemas.microsoft.com/office/drawing/2014/main" id="{888C680C-E5A4-445D-816D-D61F67C30262}"/>
              </a:ext>
            </a:extLst>
          </p:cNvPr>
          <p:cNvPicPr>
            <a:picLocks noChangeAspect="1"/>
          </p:cNvPicPr>
          <p:nvPr/>
        </p:nvPicPr>
        <p:blipFill>
          <a:blip r:embed="rId8"/>
          <a:stretch>
            <a:fillRect/>
          </a:stretch>
        </p:blipFill>
        <p:spPr>
          <a:xfrm>
            <a:off x="438045" y="736696"/>
            <a:ext cx="1676514" cy="1673697"/>
          </a:xfrm>
          <a:prstGeom prst="rect">
            <a:avLst/>
          </a:prstGeom>
        </p:spPr>
      </p:pic>
      <p:sp>
        <p:nvSpPr>
          <p:cNvPr id="8" name="textruta 7">
            <a:extLst>
              <a:ext uri="{FF2B5EF4-FFF2-40B4-BE49-F238E27FC236}">
                <a16:creationId xmlns:a16="http://schemas.microsoft.com/office/drawing/2014/main" id="{C897607F-6209-4955-96D7-01FCBA6BBCBB}"/>
              </a:ext>
            </a:extLst>
          </p:cNvPr>
          <p:cNvSpPr txBox="1"/>
          <p:nvPr/>
        </p:nvSpPr>
        <p:spPr>
          <a:xfrm>
            <a:off x="1837847" y="876606"/>
            <a:ext cx="4003040" cy="1846659"/>
          </a:xfrm>
          <a:prstGeom prst="rect">
            <a:avLst/>
          </a:prstGeom>
          <a:noFill/>
        </p:spPr>
        <p:txBody>
          <a:bodyPr wrap="square" rtlCol="0">
            <a:spAutoFit/>
          </a:bodyPr>
          <a:lstStyle/>
          <a:p>
            <a:r>
              <a:rPr lang="sv-SE" sz="1200"/>
              <a:t>Det handlar om barn i skolålder som går i vanlig skola och har neuropsykiatrisk funktionsnedsättning. Det kan bland annat handla om barn med ADHD eller autism som upplever psykiska besvär, depression och ångest och där vårdnadshavaren ofta upplever samverkansbekymmer. I takt med att barnet bli äldre försämras den psykiska ohälsan vilket riskerar att leda till försämrade skolresultat och frånvaroproblematik.</a:t>
            </a:r>
          </a:p>
          <a:p>
            <a:endParaRPr lang="sv-SE"/>
          </a:p>
        </p:txBody>
      </p:sp>
      <p:pic>
        <p:nvPicPr>
          <p:cNvPr id="16" name="Ljud 15">
            <a:hlinkClick r:id="" action="ppaction://media"/>
            <a:extLst>
              <a:ext uri="{FF2B5EF4-FFF2-40B4-BE49-F238E27FC236}">
                <a16:creationId xmlns:a16="http://schemas.microsoft.com/office/drawing/2014/main" id="{B8DF114F-D76B-416D-B7B2-8DD66C32B8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69940177"/>
      </p:ext>
    </p:extLst>
  </p:cSld>
  <p:clrMapOvr>
    <a:masterClrMapping/>
  </p:clrMapOvr>
  <mc:AlternateContent xmlns:mc="http://schemas.openxmlformats.org/markup-compatibility/2006" xmlns:p14="http://schemas.microsoft.com/office/powerpoint/2010/main">
    <mc:Choice Requires="p14">
      <p:transition spd="slow" p14:dur="2000" advTm="27827"/>
    </mc:Choice>
    <mc:Fallback xmlns="">
      <p:transition spd="slow" advTm="27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41D9C692-BF50-46C2-9D7B-8C3BFD65BC24}"/>
              </a:ext>
            </a:extLst>
          </p:cNvPr>
          <p:cNvSpPr txBox="1"/>
          <p:nvPr/>
        </p:nvSpPr>
        <p:spPr>
          <a:xfrm>
            <a:off x="201128" y="81257"/>
            <a:ext cx="8465351" cy="523220"/>
          </a:xfrm>
          <a:prstGeom prst="rect">
            <a:avLst/>
          </a:prstGeom>
          <a:noFill/>
        </p:spPr>
        <p:txBody>
          <a:bodyPr wrap="square" rtlCol="0">
            <a:spAutoFit/>
          </a:bodyPr>
          <a:lstStyle/>
          <a:p>
            <a:pPr defTabSz="914358">
              <a:defRPr/>
            </a:pPr>
            <a:r>
              <a:rPr lang="sv-SE" sz="2800">
                <a:solidFill>
                  <a:srgbClr val="0070C0"/>
                </a:solidFill>
                <a:latin typeface="+mj-lt"/>
              </a:rPr>
              <a:t>Ung vuxen med psykisk ohälsa</a:t>
            </a:r>
          </a:p>
        </p:txBody>
      </p:sp>
      <p:sp>
        <p:nvSpPr>
          <p:cNvPr id="5" name="Rektangel 4">
            <a:extLst>
              <a:ext uri="{FF2B5EF4-FFF2-40B4-BE49-F238E27FC236}">
                <a16:creationId xmlns:a16="http://schemas.microsoft.com/office/drawing/2014/main" id="{1A0C2CDB-A0E7-47E0-AD76-93C3E1A0C4A2}"/>
              </a:ext>
            </a:extLst>
          </p:cNvPr>
          <p:cNvSpPr/>
          <p:nvPr/>
        </p:nvSpPr>
        <p:spPr>
          <a:xfrm>
            <a:off x="201129" y="497911"/>
            <a:ext cx="5840860" cy="266197"/>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8">
              <a:defRPr/>
            </a:pPr>
            <a:r>
              <a:rPr lang="sv-SE" sz="1455" b="1">
                <a:solidFill>
                  <a:prstClr val="black"/>
                </a:solidFill>
                <a:latin typeface="+mj-lt"/>
              </a:rPr>
              <a:t>Beskrivning</a:t>
            </a:r>
          </a:p>
        </p:txBody>
      </p:sp>
      <p:sp>
        <p:nvSpPr>
          <p:cNvPr id="9" name="Rektangel 8">
            <a:extLst>
              <a:ext uri="{FF2B5EF4-FFF2-40B4-BE49-F238E27FC236}">
                <a16:creationId xmlns:a16="http://schemas.microsoft.com/office/drawing/2014/main" id="{E77FC7C7-20F9-4433-A498-930E0194A24E}"/>
              </a:ext>
            </a:extLst>
          </p:cNvPr>
          <p:cNvSpPr/>
          <p:nvPr/>
        </p:nvSpPr>
        <p:spPr>
          <a:xfrm>
            <a:off x="201129" y="764110"/>
            <a:ext cx="5840860" cy="25336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358">
              <a:defRPr/>
            </a:pPr>
            <a:endParaRPr lang="sv-SE" sz="1213">
              <a:solidFill>
                <a:prstClr val="black"/>
              </a:solidFill>
              <a:latin typeface="+mj-lt"/>
            </a:endParaRPr>
          </a:p>
        </p:txBody>
      </p:sp>
      <p:sp>
        <p:nvSpPr>
          <p:cNvPr id="11" name="Rektangel 10">
            <a:extLst>
              <a:ext uri="{FF2B5EF4-FFF2-40B4-BE49-F238E27FC236}">
                <a16:creationId xmlns:a16="http://schemas.microsoft.com/office/drawing/2014/main" id="{6893C3C2-F8CF-426B-AB5E-277CD21A28F0}"/>
              </a:ext>
            </a:extLst>
          </p:cNvPr>
          <p:cNvSpPr/>
          <p:nvPr/>
        </p:nvSpPr>
        <p:spPr>
          <a:xfrm>
            <a:off x="201129" y="3301364"/>
            <a:ext cx="5840860" cy="266198"/>
          </a:xfrm>
          <a:prstGeom prst="rect">
            <a:avLst/>
          </a:prstGeom>
          <a:solidFill>
            <a:srgbClr val="84B5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8">
              <a:defRPr/>
            </a:pPr>
            <a:r>
              <a:rPr lang="sv-SE" sz="1455" b="1">
                <a:solidFill>
                  <a:prstClr val="black"/>
                </a:solidFill>
                <a:latin typeface="+mj-lt"/>
              </a:rPr>
              <a:t>Nuläge</a:t>
            </a:r>
            <a:endParaRPr lang="sv-SE" sz="1455" b="1">
              <a:solidFill>
                <a:schemeClr val="tx1"/>
              </a:solidFill>
              <a:latin typeface="+mj-lt"/>
            </a:endParaRPr>
          </a:p>
        </p:txBody>
      </p:sp>
      <p:sp>
        <p:nvSpPr>
          <p:cNvPr id="12" name="Rektangel 11">
            <a:extLst>
              <a:ext uri="{FF2B5EF4-FFF2-40B4-BE49-F238E27FC236}">
                <a16:creationId xmlns:a16="http://schemas.microsoft.com/office/drawing/2014/main" id="{C11BAE3A-7A56-4EF2-BEEE-A8E40B03054D}"/>
              </a:ext>
            </a:extLst>
          </p:cNvPr>
          <p:cNvSpPr/>
          <p:nvPr/>
        </p:nvSpPr>
        <p:spPr>
          <a:xfrm>
            <a:off x="6041989" y="2590854"/>
            <a:ext cx="5948880" cy="266198"/>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8">
              <a:defRPr/>
            </a:pPr>
            <a:r>
              <a:rPr lang="sv-SE" sz="1455" b="1">
                <a:solidFill>
                  <a:schemeClr val="tx1"/>
                </a:solidFill>
                <a:latin typeface="+mj-lt"/>
              </a:rPr>
              <a:t>Förslag till fortsättning</a:t>
            </a:r>
          </a:p>
        </p:txBody>
      </p:sp>
      <p:sp>
        <p:nvSpPr>
          <p:cNvPr id="14" name="Rektangel 13">
            <a:extLst>
              <a:ext uri="{FF2B5EF4-FFF2-40B4-BE49-F238E27FC236}">
                <a16:creationId xmlns:a16="http://schemas.microsoft.com/office/drawing/2014/main" id="{D074BF59-7333-4186-9CBB-BC3650CB1758}"/>
              </a:ext>
            </a:extLst>
          </p:cNvPr>
          <p:cNvSpPr/>
          <p:nvPr/>
        </p:nvSpPr>
        <p:spPr>
          <a:xfrm>
            <a:off x="201129" y="3567562"/>
            <a:ext cx="5840860" cy="32091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358">
              <a:defRPr/>
            </a:pPr>
            <a:endParaRPr lang="sv-SE" sz="1213">
              <a:solidFill>
                <a:prstClr val="black"/>
              </a:solidFill>
              <a:latin typeface="+mj-lt"/>
            </a:endParaRPr>
          </a:p>
        </p:txBody>
      </p:sp>
      <p:sp>
        <p:nvSpPr>
          <p:cNvPr id="15" name="Rektangel 14">
            <a:extLst>
              <a:ext uri="{FF2B5EF4-FFF2-40B4-BE49-F238E27FC236}">
                <a16:creationId xmlns:a16="http://schemas.microsoft.com/office/drawing/2014/main" id="{B31B5E2E-DB8E-466D-A9CD-85F79CB0FB80}"/>
              </a:ext>
            </a:extLst>
          </p:cNvPr>
          <p:cNvSpPr/>
          <p:nvPr/>
        </p:nvSpPr>
        <p:spPr>
          <a:xfrm>
            <a:off x="6041988" y="2857054"/>
            <a:ext cx="5948883" cy="3919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358">
              <a:defRPr/>
            </a:pPr>
            <a:endParaRPr lang="sv-SE" sz="1213">
              <a:solidFill>
                <a:prstClr val="black"/>
              </a:solidFill>
              <a:latin typeface="+mj-lt"/>
            </a:endParaRPr>
          </a:p>
        </p:txBody>
      </p:sp>
      <p:sp>
        <p:nvSpPr>
          <p:cNvPr id="21" name="Rektangel 20">
            <a:extLst>
              <a:ext uri="{FF2B5EF4-FFF2-40B4-BE49-F238E27FC236}">
                <a16:creationId xmlns:a16="http://schemas.microsoft.com/office/drawing/2014/main" id="{D5917DEF-5C22-4B83-AD3B-6724BCF6BD77}"/>
              </a:ext>
            </a:extLst>
          </p:cNvPr>
          <p:cNvSpPr/>
          <p:nvPr/>
        </p:nvSpPr>
        <p:spPr>
          <a:xfrm>
            <a:off x="6041986" y="762025"/>
            <a:ext cx="5948880" cy="18288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914358">
              <a:defRPr/>
            </a:pPr>
            <a:endParaRPr lang="sv-SE" sz="1213">
              <a:solidFill>
                <a:prstClr val="black"/>
              </a:solidFill>
              <a:latin typeface="+mj-lt"/>
            </a:endParaRPr>
          </a:p>
        </p:txBody>
      </p:sp>
      <p:sp>
        <p:nvSpPr>
          <p:cNvPr id="22" name="Rektangel 21">
            <a:extLst>
              <a:ext uri="{FF2B5EF4-FFF2-40B4-BE49-F238E27FC236}">
                <a16:creationId xmlns:a16="http://schemas.microsoft.com/office/drawing/2014/main" id="{B4A84FBB-7FD1-43DE-832B-89F5BE5F71D2}"/>
              </a:ext>
            </a:extLst>
          </p:cNvPr>
          <p:cNvSpPr/>
          <p:nvPr/>
        </p:nvSpPr>
        <p:spPr>
          <a:xfrm>
            <a:off x="6041986" y="495827"/>
            <a:ext cx="5948880" cy="266197"/>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8">
              <a:defRPr/>
            </a:pPr>
            <a:r>
              <a:rPr lang="sv-SE" sz="1455" b="1">
                <a:solidFill>
                  <a:schemeClr val="tx1"/>
                </a:solidFill>
                <a:latin typeface="+mj-lt"/>
              </a:rPr>
              <a:t>Önskat läge</a:t>
            </a:r>
          </a:p>
        </p:txBody>
      </p:sp>
      <p:pic>
        <p:nvPicPr>
          <p:cNvPr id="3" name="Bildobjekt 2">
            <a:extLst>
              <a:ext uri="{FF2B5EF4-FFF2-40B4-BE49-F238E27FC236}">
                <a16:creationId xmlns:a16="http://schemas.microsoft.com/office/drawing/2014/main" id="{0B2E0772-C580-485E-A4C0-330FDB98CF3B}"/>
              </a:ext>
            </a:extLst>
          </p:cNvPr>
          <p:cNvPicPr>
            <a:picLocks noChangeAspect="1"/>
          </p:cNvPicPr>
          <p:nvPr/>
        </p:nvPicPr>
        <p:blipFill>
          <a:blip r:embed="rId5"/>
          <a:stretch>
            <a:fillRect/>
          </a:stretch>
        </p:blipFill>
        <p:spPr>
          <a:xfrm>
            <a:off x="329164" y="3601148"/>
            <a:ext cx="5638800" cy="1757828"/>
          </a:xfrm>
          <a:prstGeom prst="rect">
            <a:avLst/>
          </a:prstGeom>
        </p:spPr>
      </p:pic>
      <p:pic>
        <p:nvPicPr>
          <p:cNvPr id="13" name="Bild 13" descr="Manlig profil">
            <a:extLst>
              <a:ext uri="{FF2B5EF4-FFF2-40B4-BE49-F238E27FC236}">
                <a16:creationId xmlns:a16="http://schemas.microsoft.com/office/drawing/2014/main" id="{AB4E9553-6289-4433-8814-9CDE0E9E45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942" y="984326"/>
            <a:ext cx="2052418" cy="2076711"/>
          </a:xfrm>
          <a:prstGeom prst="rect">
            <a:avLst/>
          </a:prstGeom>
        </p:spPr>
      </p:pic>
      <p:sp>
        <p:nvSpPr>
          <p:cNvPr id="4" name="Rektangel 3">
            <a:extLst>
              <a:ext uri="{FF2B5EF4-FFF2-40B4-BE49-F238E27FC236}">
                <a16:creationId xmlns:a16="http://schemas.microsoft.com/office/drawing/2014/main" id="{825860BB-F44B-42E4-A050-D75D67CF0C23}"/>
              </a:ext>
            </a:extLst>
          </p:cNvPr>
          <p:cNvSpPr/>
          <p:nvPr/>
        </p:nvSpPr>
        <p:spPr>
          <a:xfrm>
            <a:off x="6096000" y="2887682"/>
            <a:ext cx="5894866" cy="3847207"/>
          </a:xfrm>
          <a:prstGeom prst="rect">
            <a:avLst/>
          </a:prstGeom>
        </p:spPr>
        <p:txBody>
          <a:bodyPr wrap="square" lIns="91440" tIns="45720" rIns="91440" bIns="45720" anchor="t">
            <a:spAutoFit/>
          </a:bodyPr>
          <a:lstStyle/>
          <a:p>
            <a:pPr defTabSz="914358">
              <a:defRPr/>
            </a:pPr>
            <a:r>
              <a:rPr lang="sv-SE" sz="1200" dirty="0"/>
              <a:t>Involvera användare med stöd av metodik för tjänstedesign genom hela processen. Ta stöd av resultat från liv och hälsa ung och sammanställda behov och insikter från processöversyn för barn, ungdomar och unga vuxna med upplevd psykisk ohälsa</a:t>
            </a:r>
          </a:p>
          <a:p>
            <a:pPr defTabSz="914358">
              <a:defRPr/>
            </a:pPr>
            <a:endParaRPr lang="sv-SE" sz="1200" dirty="0"/>
          </a:p>
          <a:p>
            <a:pPr defTabSz="914358">
              <a:defRPr/>
            </a:pPr>
            <a:r>
              <a:rPr lang="sv-SE" sz="1200" b="1" dirty="0"/>
              <a:t>Förberedelser</a:t>
            </a:r>
            <a:endParaRPr lang="sv-SE" sz="1200" b="1" dirty="0">
              <a:cs typeface="Calibri Light"/>
            </a:endParaRPr>
          </a:p>
          <a:p>
            <a:pPr marL="171450" indent="-171450" defTabSz="914358">
              <a:buFont typeface="Arial" panose="020B0604020202020204" pitchFamily="34" charset="0"/>
              <a:buChar char="•"/>
              <a:defRPr/>
            </a:pPr>
            <a:r>
              <a:rPr lang="sv-SE" sz="1200" dirty="0"/>
              <a:t>Besluta om styrning</a:t>
            </a:r>
            <a:endParaRPr lang="sv-SE" sz="1200" dirty="0">
              <a:cs typeface="Calibri"/>
            </a:endParaRPr>
          </a:p>
          <a:p>
            <a:pPr marL="171450" indent="-171450" defTabSz="914358">
              <a:buFont typeface="Arial" panose="020B0604020202020204" pitchFamily="34" charset="0"/>
              <a:buChar char="•"/>
              <a:defRPr/>
            </a:pPr>
            <a:r>
              <a:rPr lang="sv-SE" sz="1200" dirty="0"/>
              <a:t>Tillsätta resurser</a:t>
            </a:r>
            <a:endParaRPr lang="sv-SE" sz="1200" dirty="0">
              <a:cs typeface="Calibri"/>
            </a:endParaRPr>
          </a:p>
          <a:p>
            <a:pPr marL="171450" indent="-171450" defTabSz="914358">
              <a:buFont typeface="Arial" panose="020B0604020202020204" pitchFamily="34" charset="0"/>
              <a:buChar char="•"/>
              <a:defRPr/>
            </a:pPr>
            <a:r>
              <a:rPr lang="sv-SE" sz="1200" dirty="0"/>
              <a:t>Ta fram och besluta om projektplan</a:t>
            </a:r>
            <a:endParaRPr lang="sv-SE" sz="1200" dirty="0">
              <a:cs typeface="Calibri Light"/>
            </a:endParaRPr>
          </a:p>
          <a:p>
            <a:pPr defTabSz="914358">
              <a:defRPr/>
            </a:pPr>
            <a:endParaRPr lang="sv-SE" sz="1200" dirty="0"/>
          </a:p>
          <a:p>
            <a:pPr defTabSz="914358">
              <a:defRPr/>
            </a:pPr>
            <a:r>
              <a:rPr lang="sv-SE" sz="1200" b="1" dirty="0"/>
              <a:t>Avgränsa</a:t>
            </a:r>
            <a:r>
              <a:rPr lang="sv-SE" sz="1200" dirty="0"/>
              <a:t> </a:t>
            </a:r>
          </a:p>
          <a:p>
            <a:pPr defTabSz="914358">
              <a:defRPr/>
            </a:pPr>
            <a:r>
              <a:rPr lang="sv-SE" sz="1200" dirty="0"/>
              <a:t>Rekommenderas att delas upp i två delar:</a:t>
            </a:r>
            <a:endParaRPr lang="sv-SE" sz="1200" dirty="0">
              <a:cs typeface="Calibri Light"/>
            </a:endParaRPr>
          </a:p>
          <a:p>
            <a:pPr marL="342900" indent="-342900" defTabSz="914358">
              <a:buAutoNum type="alphaLcParenR"/>
              <a:defRPr/>
            </a:pPr>
            <a:r>
              <a:rPr lang="sv-SE" sz="1200" dirty="0"/>
              <a:t>Övergången när ungdomen är 17-18 år</a:t>
            </a:r>
            <a:endParaRPr lang="sv-SE" sz="1200" dirty="0">
              <a:cs typeface="Calibri Light"/>
            </a:endParaRPr>
          </a:p>
          <a:p>
            <a:pPr marL="342900" indent="-342900" defTabSz="914358">
              <a:buAutoNum type="alphaLcParenR"/>
              <a:defRPr/>
            </a:pPr>
            <a:r>
              <a:rPr lang="sv-SE" sz="1200" dirty="0"/>
              <a:t>Ung vuxen med svårare problematik och eventuellt missbruk</a:t>
            </a:r>
            <a:endParaRPr lang="sv-SE" sz="1200" dirty="0">
              <a:cs typeface="Calibri Light"/>
            </a:endParaRPr>
          </a:p>
          <a:p>
            <a:pPr defTabSz="914358">
              <a:defRPr/>
            </a:pPr>
            <a:endParaRPr lang="sv-SE" sz="1200" dirty="0">
              <a:solidFill>
                <a:prstClr val="black"/>
              </a:solidFill>
            </a:endParaRPr>
          </a:p>
          <a:p>
            <a:pPr defTabSz="914358">
              <a:defRPr/>
            </a:pPr>
            <a:r>
              <a:rPr lang="sv-SE" sz="1200" b="1" dirty="0"/>
              <a:t>Uppdrag</a:t>
            </a:r>
            <a:endParaRPr lang="sv-SE" sz="1200" b="1" dirty="0">
              <a:cs typeface="Calibri"/>
            </a:endParaRPr>
          </a:p>
          <a:p>
            <a:pPr marL="171450" indent="-171450" defTabSz="914358">
              <a:buFont typeface="Arial" panose="020B0604020202020204" pitchFamily="34" charset="0"/>
              <a:buChar char="•"/>
              <a:defRPr/>
            </a:pPr>
            <a:r>
              <a:rPr lang="sv-SE" sz="1200" dirty="0"/>
              <a:t>Kartlägga flödet, identifiera problem och glapp</a:t>
            </a:r>
            <a:endParaRPr lang="sv-SE" sz="1200" dirty="0">
              <a:cs typeface="Calibri"/>
            </a:endParaRPr>
          </a:p>
          <a:p>
            <a:pPr marL="171450" indent="-171450" defTabSz="914358">
              <a:buFont typeface="Arial" panose="020B0604020202020204" pitchFamily="34" charset="0"/>
              <a:buChar char="•"/>
              <a:defRPr/>
            </a:pPr>
            <a:r>
              <a:rPr lang="sv-SE" sz="1200" dirty="0"/>
              <a:t>Ta fram förslag och besluta om förbättringar </a:t>
            </a:r>
            <a:endParaRPr lang="sv-SE" sz="1200" dirty="0">
              <a:cs typeface="Calibri Light"/>
            </a:endParaRPr>
          </a:p>
          <a:p>
            <a:pPr marL="171450" indent="-171450" defTabSz="914358">
              <a:buFont typeface="Arial" panose="020B0604020202020204" pitchFamily="34" charset="0"/>
              <a:buChar char="•"/>
              <a:defRPr/>
            </a:pPr>
            <a:r>
              <a:rPr lang="sv-SE" sz="1200" dirty="0"/>
              <a:t>Implementera beslutade förbättringar</a:t>
            </a:r>
            <a:endParaRPr lang="sv-SE" sz="1200" b="1" dirty="0"/>
          </a:p>
          <a:p>
            <a:pPr defTabSz="914358">
              <a:defRPr/>
            </a:pPr>
            <a:endParaRPr lang="sv-SE" sz="1400" dirty="0">
              <a:cs typeface="Calibri"/>
            </a:endParaRPr>
          </a:p>
          <a:p>
            <a:pPr defTabSz="914358">
              <a:defRPr/>
            </a:pPr>
            <a:endParaRPr lang="sv-SE" sz="1400" dirty="0">
              <a:solidFill>
                <a:prstClr val="black"/>
              </a:solidFill>
            </a:endParaRPr>
          </a:p>
        </p:txBody>
      </p:sp>
      <p:pic>
        <p:nvPicPr>
          <p:cNvPr id="16" name="Bildobjekt 15">
            <a:extLst>
              <a:ext uri="{FF2B5EF4-FFF2-40B4-BE49-F238E27FC236}">
                <a16:creationId xmlns:a16="http://schemas.microsoft.com/office/drawing/2014/main" id="{4CEF5B19-35B6-4DB7-9AAD-1EEF4F2B954B}"/>
              </a:ext>
            </a:extLst>
          </p:cNvPr>
          <p:cNvPicPr>
            <a:picLocks noChangeAspect="1"/>
          </p:cNvPicPr>
          <p:nvPr/>
        </p:nvPicPr>
        <p:blipFill>
          <a:blip r:embed="rId8"/>
          <a:stretch>
            <a:fillRect/>
          </a:stretch>
        </p:blipFill>
        <p:spPr>
          <a:xfrm>
            <a:off x="9276127" y="855280"/>
            <a:ext cx="2522159" cy="1534341"/>
          </a:xfrm>
          <a:prstGeom prst="rect">
            <a:avLst/>
          </a:prstGeom>
        </p:spPr>
      </p:pic>
      <p:sp>
        <p:nvSpPr>
          <p:cNvPr id="6" name="Rektangel 5">
            <a:extLst>
              <a:ext uri="{FF2B5EF4-FFF2-40B4-BE49-F238E27FC236}">
                <a16:creationId xmlns:a16="http://schemas.microsoft.com/office/drawing/2014/main" id="{4CF7E51A-3223-4D9B-B692-2424669E7CD7}"/>
              </a:ext>
            </a:extLst>
          </p:cNvPr>
          <p:cNvSpPr/>
          <p:nvPr/>
        </p:nvSpPr>
        <p:spPr>
          <a:xfrm>
            <a:off x="6248400" y="1041247"/>
            <a:ext cx="3203043" cy="1200329"/>
          </a:xfrm>
          <a:prstGeom prst="rect">
            <a:avLst/>
          </a:prstGeom>
        </p:spPr>
        <p:txBody>
          <a:bodyPr wrap="square">
            <a:spAutoFit/>
          </a:bodyPr>
          <a:lstStyle/>
          <a:p>
            <a:pPr marL="285750" indent="-285750" defTabSz="914358">
              <a:buFont typeface="Arial" panose="020B0604020202020204" pitchFamily="34" charset="0"/>
              <a:buChar char="•"/>
              <a:defRPr/>
            </a:pPr>
            <a:r>
              <a:rPr lang="sv-SE" sz="1200" i="1">
                <a:solidFill>
                  <a:prstClr val="black"/>
                </a:solidFill>
              </a:rPr>
              <a:t>”Min son får den hjälp han behöver trots att han självmedicinerar med droger”</a:t>
            </a:r>
          </a:p>
          <a:p>
            <a:pPr marL="285750" indent="-285750" defTabSz="914358">
              <a:buFont typeface="Arial" panose="020B0604020202020204" pitchFamily="34" charset="0"/>
              <a:buChar char="•"/>
              <a:defRPr/>
            </a:pPr>
            <a:r>
              <a:rPr lang="sv-SE" sz="1200" i="1">
                <a:solidFill>
                  <a:prstClr val="black"/>
                </a:solidFill>
              </a:rPr>
              <a:t>”Mitt barn får stöd av en vuxen som har liknande erfarenheter”</a:t>
            </a:r>
          </a:p>
          <a:p>
            <a:pPr marL="285750" indent="-285750" defTabSz="914358">
              <a:buFont typeface="Arial" panose="020B0604020202020204" pitchFamily="34" charset="0"/>
              <a:buChar char="•"/>
              <a:defRPr/>
            </a:pPr>
            <a:r>
              <a:rPr lang="sv-SE" sz="1200" i="1">
                <a:solidFill>
                  <a:prstClr val="black"/>
                </a:solidFill>
              </a:rPr>
              <a:t>”Jag får det stöd jag behöver även när jag passerat 18 år”​</a:t>
            </a:r>
          </a:p>
        </p:txBody>
      </p:sp>
      <p:pic>
        <p:nvPicPr>
          <p:cNvPr id="7" name="Bildobjekt 6">
            <a:extLst>
              <a:ext uri="{FF2B5EF4-FFF2-40B4-BE49-F238E27FC236}">
                <a16:creationId xmlns:a16="http://schemas.microsoft.com/office/drawing/2014/main" id="{E27C020E-82F6-42BC-8E46-E9F741EECC0A}"/>
              </a:ext>
            </a:extLst>
          </p:cNvPr>
          <p:cNvPicPr>
            <a:picLocks noChangeAspect="1"/>
          </p:cNvPicPr>
          <p:nvPr/>
        </p:nvPicPr>
        <p:blipFill>
          <a:blip r:embed="rId9"/>
          <a:stretch>
            <a:fillRect/>
          </a:stretch>
        </p:blipFill>
        <p:spPr>
          <a:xfrm>
            <a:off x="1605046" y="4666526"/>
            <a:ext cx="4389924" cy="1383982"/>
          </a:xfrm>
          <a:prstGeom prst="rect">
            <a:avLst/>
          </a:prstGeom>
        </p:spPr>
      </p:pic>
      <p:sp>
        <p:nvSpPr>
          <p:cNvPr id="8" name="textruta 7">
            <a:extLst>
              <a:ext uri="{FF2B5EF4-FFF2-40B4-BE49-F238E27FC236}">
                <a16:creationId xmlns:a16="http://schemas.microsoft.com/office/drawing/2014/main" id="{115A2992-B3E0-42E3-9882-D275B2BC070E}"/>
              </a:ext>
            </a:extLst>
          </p:cNvPr>
          <p:cNvSpPr txBox="1"/>
          <p:nvPr/>
        </p:nvSpPr>
        <p:spPr>
          <a:xfrm>
            <a:off x="147118" y="5738825"/>
            <a:ext cx="4389924" cy="1015663"/>
          </a:xfrm>
          <a:prstGeom prst="rect">
            <a:avLst/>
          </a:prstGeom>
          <a:noFill/>
        </p:spPr>
        <p:txBody>
          <a:bodyPr wrap="square" rtlCol="0">
            <a:spAutoFit/>
          </a:bodyPr>
          <a:lstStyle/>
          <a:p>
            <a:r>
              <a:rPr lang="sv-SE" sz="1200" b="1">
                <a:cs typeface="Calibri Light"/>
              </a:rPr>
              <a:t>Insikter</a:t>
            </a:r>
          </a:p>
          <a:p>
            <a:pPr marL="285750" indent="-285750">
              <a:buFont typeface="Arial"/>
              <a:buChar char="•"/>
            </a:pPr>
            <a:r>
              <a:rPr lang="sv-SE" sz="1200">
                <a:cs typeface="Calibri Light"/>
              </a:rPr>
              <a:t>Det blir glapp vid övergång mellan barn och vuxen</a:t>
            </a:r>
          </a:p>
          <a:p>
            <a:pPr marL="285750" indent="-285750">
              <a:buFont typeface="Arial"/>
              <a:buChar char="•"/>
            </a:pPr>
            <a:r>
              <a:rPr lang="sv-SE" sz="1200">
                <a:cs typeface="Calibri Light"/>
              </a:rPr>
              <a:t>Vid placering utomläns så bryts vårdkedjan</a:t>
            </a:r>
          </a:p>
          <a:p>
            <a:pPr marL="285750" indent="-285750">
              <a:buFont typeface="Arial"/>
              <a:buChar char="•"/>
            </a:pPr>
            <a:r>
              <a:rPr lang="sv-SE" sz="1200">
                <a:cs typeface="Calibri Light"/>
              </a:rPr>
              <a:t>Drogfrihet krävs för utredningar</a:t>
            </a:r>
          </a:p>
          <a:p>
            <a:pPr marL="285750" indent="-285750">
              <a:buFont typeface="Arial"/>
              <a:buChar char="•"/>
            </a:pPr>
            <a:r>
              <a:rPr lang="sv-SE" sz="1200">
                <a:cs typeface="Calibri Light"/>
              </a:rPr>
              <a:t>Beroendevård ser olika ut i olika kommuner</a:t>
            </a:r>
            <a:endParaRPr lang="sv-SE" sz="1200"/>
          </a:p>
        </p:txBody>
      </p:sp>
      <p:sp>
        <p:nvSpPr>
          <p:cNvPr id="10" name="textruta 9">
            <a:extLst>
              <a:ext uri="{FF2B5EF4-FFF2-40B4-BE49-F238E27FC236}">
                <a16:creationId xmlns:a16="http://schemas.microsoft.com/office/drawing/2014/main" id="{9CEDE7CF-D2BA-490A-B23D-46365A7798F5}"/>
              </a:ext>
            </a:extLst>
          </p:cNvPr>
          <p:cNvSpPr txBox="1"/>
          <p:nvPr/>
        </p:nvSpPr>
        <p:spPr>
          <a:xfrm>
            <a:off x="1677981" y="1154293"/>
            <a:ext cx="4362052" cy="1569660"/>
          </a:xfrm>
          <a:prstGeom prst="rect">
            <a:avLst/>
          </a:prstGeom>
          <a:noFill/>
        </p:spPr>
        <p:txBody>
          <a:bodyPr wrap="square" lIns="91440" tIns="45720" rIns="91440" bIns="45720" rtlCol="0" anchor="t">
            <a:spAutoFit/>
          </a:bodyPr>
          <a:lstStyle/>
          <a:p>
            <a:pPr defTabSz="914358" fontAlgn="base">
              <a:defRPr/>
            </a:pPr>
            <a:r>
              <a:rPr lang="sv-SE" sz="1200"/>
              <a:t>För den unga vuxne med psykisk ohälsa så är det två olika huvudspår som har identifierats:</a:t>
            </a:r>
          </a:p>
          <a:p>
            <a:pPr defTabSz="914358" fontAlgn="base">
              <a:defRPr/>
            </a:pPr>
            <a:r>
              <a:rPr lang="sv-SE" sz="1200"/>
              <a:t>a) Den unga vuxna med psykisk ohälsa som vid 18-årsdagen upplever flera övergångar, glapp och förändringar i stöd, vård och behandling. </a:t>
            </a:r>
          </a:p>
          <a:p>
            <a:pPr defTabSz="914358" fontAlgn="base">
              <a:defRPr/>
            </a:pPr>
            <a:r>
              <a:rPr lang="sv-SE" sz="1200"/>
              <a:t>b) Den unga vuxna som har slutat skolan, upplever ett utanförskap och har allvarlig psykisk ohälsa​ med eventuell inkluderad missbruksproblematik. </a:t>
            </a:r>
            <a:endParaRPr lang="en-US" sz="1200"/>
          </a:p>
        </p:txBody>
      </p:sp>
      <p:pic>
        <p:nvPicPr>
          <p:cNvPr id="19" name="Ljud 18">
            <a:hlinkClick r:id="" action="ppaction://media"/>
            <a:extLst>
              <a:ext uri="{FF2B5EF4-FFF2-40B4-BE49-F238E27FC236}">
                <a16:creationId xmlns:a16="http://schemas.microsoft.com/office/drawing/2014/main" id="{735A95AF-ED8F-4092-88A6-B38694595E0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32666778"/>
      </p:ext>
    </p:extLst>
  </p:cSld>
  <p:clrMapOvr>
    <a:masterClrMapping/>
  </p:clrMapOvr>
  <mc:AlternateContent xmlns:mc="http://schemas.openxmlformats.org/markup-compatibility/2006" xmlns:p14="http://schemas.microsoft.com/office/powerpoint/2010/main">
    <mc:Choice Requires="p14">
      <p:transition spd="slow" p14:dur="2000" advTm="34162"/>
    </mc:Choice>
    <mc:Fallback xmlns="">
      <p:transition spd="slow" advTm="34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ktangel 24">
            <a:extLst>
              <a:ext uri="{FF2B5EF4-FFF2-40B4-BE49-F238E27FC236}">
                <a16:creationId xmlns:a16="http://schemas.microsoft.com/office/drawing/2014/main" id="{AA2A9390-20BF-4B36-951D-4C04CF7BB175}"/>
              </a:ext>
            </a:extLst>
          </p:cNvPr>
          <p:cNvSpPr/>
          <p:nvPr/>
        </p:nvSpPr>
        <p:spPr>
          <a:xfrm>
            <a:off x="10372444" y="5395069"/>
            <a:ext cx="1819556" cy="1469372"/>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4" name="Rektangel 23">
            <a:extLst>
              <a:ext uri="{FF2B5EF4-FFF2-40B4-BE49-F238E27FC236}">
                <a16:creationId xmlns:a16="http://schemas.microsoft.com/office/drawing/2014/main" id="{36D5CA7E-9FF6-41A0-9DD5-719802CD3144}"/>
              </a:ext>
            </a:extLst>
          </p:cNvPr>
          <p:cNvSpPr/>
          <p:nvPr/>
        </p:nvSpPr>
        <p:spPr>
          <a:xfrm>
            <a:off x="6155788" y="662717"/>
            <a:ext cx="5495877" cy="6149891"/>
          </a:xfrm>
          <a:prstGeom prst="rect">
            <a:avLst/>
          </a:prstGeom>
          <a:solidFill>
            <a:schemeClr val="accent6">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ektangel 22">
            <a:extLst>
              <a:ext uri="{FF2B5EF4-FFF2-40B4-BE49-F238E27FC236}">
                <a16:creationId xmlns:a16="http://schemas.microsoft.com/office/drawing/2014/main" id="{D7BD424F-0969-4DC2-9AFC-258E7C859C33}"/>
              </a:ext>
            </a:extLst>
          </p:cNvPr>
          <p:cNvSpPr/>
          <p:nvPr/>
        </p:nvSpPr>
        <p:spPr>
          <a:xfrm>
            <a:off x="387937" y="671165"/>
            <a:ext cx="5495877" cy="6149891"/>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8" name="Platshållare för innehåll 17">
            <a:extLst>
              <a:ext uri="{FF2B5EF4-FFF2-40B4-BE49-F238E27FC236}">
                <a16:creationId xmlns:a16="http://schemas.microsoft.com/office/drawing/2014/main" id="{51B78DAE-C88A-4143-84C4-612B5C9A8823}"/>
              </a:ext>
            </a:extLst>
          </p:cNvPr>
          <p:cNvSpPr>
            <a:spLocks noGrp="1"/>
          </p:cNvSpPr>
          <p:nvPr>
            <p:ph sz="half" idx="1"/>
          </p:nvPr>
        </p:nvSpPr>
        <p:spPr>
          <a:xfrm>
            <a:off x="495665" y="1820352"/>
            <a:ext cx="5388149" cy="4501895"/>
          </a:xfrm>
        </p:spPr>
        <p:txBody>
          <a:bodyPr vert="horz" lIns="0" tIns="0" rIns="0" bIns="0" rtlCol="0" anchor="t">
            <a:noAutofit/>
          </a:bodyPr>
          <a:lstStyle/>
          <a:p>
            <a:pPr>
              <a:buSzPct val="150000"/>
              <a:buFont typeface="Arial" panose="020B0604020202020204" pitchFamily="34" charset="0"/>
              <a:buChar char="•"/>
            </a:pPr>
            <a:r>
              <a:rPr lang="sv-SE" sz="1800">
                <a:solidFill>
                  <a:schemeClr val="tx1"/>
                </a:solidFill>
                <a:ea typeface="+mn-lt"/>
                <a:cs typeface="+mn-lt"/>
              </a:rPr>
              <a:t>Prioriterats av arbetsgruppen</a:t>
            </a:r>
            <a:endParaRPr lang="sv-SE" sz="1800">
              <a:solidFill>
                <a:schemeClr val="tx1"/>
              </a:solidFill>
            </a:endParaRPr>
          </a:p>
          <a:p>
            <a:pPr>
              <a:buSzPct val="150000"/>
              <a:buFont typeface="Arial" panose="020B0604020202020204" pitchFamily="34" charset="0"/>
              <a:buChar char="•"/>
            </a:pPr>
            <a:r>
              <a:rPr lang="sv-SE" sz="1800">
                <a:solidFill>
                  <a:schemeClr val="tx1"/>
                </a:solidFill>
              </a:rPr>
              <a:t>Berör många barn, familjer och verksamheter/organisationer/huvudmän</a:t>
            </a:r>
            <a:endParaRPr lang="sv-SE" sz="2400">
              <a:solidFill>
                <a:schemeClr val="tx1"/>
              </a:solidFill>
            </a:endParaRPr>
          </a:p>
          <a:p>
            <a:pPr>
              <a:buSzPct val="150000"/>
              <a:buFont typeface="Arial" panose="020B0604020202020204" pitchFamily="34" charset="0"/>
              <a:buChar char="•"/>
            </a:pPr>
            <a:r>
              <a:rPr lang="sv-SE" sz="1800">
                <a:solidFill>
                  <a:schemeClr val="tx1"/>
                </a:solidFill>
              </a:rPr>
              <a:t>På sikt skulle förbättringar inom det här området kunna leda till färre </a:t>
            </a:r>
            <a:r>
              <a:rPr lang="sv-SE" sz="1800">
                <a:solidFill>
                  <a:schemeClr val="tx1"/>
                </a:solidFill>
                <a:ea typeface="+mn-lt"/>
                <a:cs typeface="+mn-lt"/>
              </a:rPr>
              <a:t>unga vuxna med psykisk ohälsa</a:t>
            </a:r>
          </a:p>
          <a:p>
            <a:pPr>
              <a:buSzPct val="150000"/>
              <a:buFont typeface="Arial" panose="020B0604020202020204" pitchFamily="34" charset="0"/>
              <a:buChar char="•"/>
            </a:pPr>
            <a:r>
              <a:rPr lang="sv-SE" sz="1800">
                <a:solidFill>
                  <a:schemeClr val="tx1"/>
                </a:solidFill>
                <a:ea typeface="+mn-lt"/>
                <a:cs typeface="+mn-lt"/>
              </a:rPr>
              <a:t>Att jobba med det här området skulle kunna lösa vissa problem som även rör andra förbättringsområden, såsom </a:t>
            </a:r>
            <a:r>
              <a:rPr lang="sv-SE" sz="1800">
                <a:solidFill>
                  <a:schemeClr val="tx1"/>
                </a:solidFill>
              </a:rPr>
              <a:t>skolungdomar med lätt till måttlig </a:t>
            </a:r>
            <a:r>
              <a:rPr lang="sv-SE" sz="1800">
                <a:solidFill>
                  <a:schemeClr val="tx1"/>
                </a:solidFill>
                <a:ea typeface="+mn-lt"/>
                <a:cs typeface="+mn-lt"/>
              </a:rPr>
              <a:t>problematik och ofta hög skolfrånvaro</a:t>
            </a:r>
          </a:p>
          <a:p>
            <a:pPr>
              <a:buSzPct val="150000"/>
              <a:buFont typeface="Arial" panose="020B0604020202020204" pitchFamily="34" charset="0"/>
              <a:buChar char="•"/>
            </a:pPr>
            <a:r>
              <a:rPr lang="sv-SE" sz="1800">
                <a:solidFill>
                  <a:schemeClr val="tx1"/>
                </a:solidFill>
                <a:ea typeface="+mn-lt"/>
                <a:cs typeface="+mn-lt"/>
              </a:rPr>
              <a:t>Ingår till viss del i arbetet med samverkansöverenskommelser</a:t>
            </a:r>
          </a:p>
          <a:p>
            <a:pPr>
              <a:buSzPct val="150000"/>
              <a:buFont typeface="Arial" panose="020B0604020202020204" pitchFamily="34" charset="0"/>
              <a:buChar char="•"/>
            </a:pPr>
            <a:r>
              <a:rPr lang="sv-SE" sz="1800">
                <a:solidFill>
                  <a:schemeClr val="tx1"/>
                </a:solidFill>
                <a:ea typeface="+mn-lt"/>
                <a:cs typeface="+mn-lt"/>
              </a:rPr>
              <a:t>Svårt, stort och komplext område med många aktörer som behöver samverka med varandra! </a:t>
            </a:r>
          </a:p>
          <a:p>
            <a:pPr>
              <a:buSzPct val="150000"/>
              <a:buFont typeface="Arial" panose="020B0604020202020204" pitchFamily="34" charset="0"/>
              <a:buChar char="•"/>
            </a:pPr>
            <a:r>
              <a:rPr lang="sv-SE" sz="1800">
                <a:solidFill>
                  <a:schemeClr val="tx1"/>
                </a:solidFill>
                <a:ea typeface="+mn-lt"/>
                <a:cs typeface="+mn-lt"/>
              </a:rPr>
              <a:t>Flera försök till förbättringar har gjorts inom Regionen, men svårt att nå varaktiga förbättringar</a:t>
            </a:r>
          </a:p>
          <a:p>
            <a:pPr>
              <a:buSzPct val="150000"/>
              <a:buFont typeface="Arial" panose="020B0604020202020204" pitchFamily="34" charset="0"/>
              <a:buChar char="•"/>
            </a:pPr>
            <a:r>
              <a:rPr lang="sv-SE" sz="1800">
                <a:solidFill>
                  <a:schemeClr val="tx1"/>
                </a:solidFill>
                <a:ea typeface="+mn-lt"/>
                <a:cs typeface="+mn-lt"/>
              </a:rPr>
              <a:t>Nationellt vård- och insatsprogram rörande ADHD kommer att lanseras i februari 2021</a:t>
            </a:r>
          </a:p>
        </p:txBody>
      </p:sp>
      <p:sp>
        <p:nvSpPr>
          <p:cNvPr id="19" name="Platshållare för innehåll 18">
            <a:extLst>
              <a:ext uri="{FF2B5EF4-FFF2-40B4-BE49-F238E27FC236}">
                <a16:creationId xmlns:a16="http://schemas.microsoft.com/office/drawing/2014/main" id="{CDCE3B53-FFD2-4C8C-835D-F362041B9F70}"/>
              </a:ext>
            </a:extLst>
          </p:cNvPr>
          <p:cNvSpPr>
            <a:spLocks noGrp="1"/>
          </p:cNvSpPr>
          <p:nvPr>
            <p:ph sz="half" idx="12"/>
          </p:nvPr>
        </p:nvSpPr>
        <p:spPr>
          <a:xfrm>
            <a:off x="6199013" y="2038773"/>
            <a:ext cx="5388149" cy="4501893"/>
          </a:xfrm>
        </p:spPr>
        <p:txBody>
          <a:bodyPr vert="horz" lIns="0" tIns="0" rIns="0" bIns="0" rtlCol="0" anchor="t">
            <a:normAutofit/>
          </a:bodyPr>
          <a:lstStyle/>
          <a:p>
            <a:pPr>
              <a:buSzPct val="150000"/>
              <a:buFont typeface="Arial" panose="020B0604020202020204" pitchFamily="34" charset="0"/>
              <a:buChar char="•"/>
            </a:pPr>
            <a:r>
              <a:rPr lang="sv-SE" sz="1800">
                <a:solidFill>
                  <a:schemeClr val="tx1"/>
                </a:solidFill>
              </a:rPr>
              <a:t>Lyfts av brukarorganisationer, invånardialog och arbetsgrupp som viktigt område att jobba med</a:t>
            </a:r>
          </a:p>
          <a:p>
            <a:pPr>
              <a:buSzPct val="150000"/>
              <a:buFont typeface="Arial" panose="020B0604020202020204" pitchFamily="34" charset="0"/>
              <a:buChar char="•"/>
            </a:pPr>
            <a:r>
              <a:rPr lang="sv-SE" sz="1800">
                <a:solidFill>
                  <a:schemeClr val="tx1"/>
                </a:solidFill>
              </a:rPr>
              <a:t>Arbetet med samverkansöverenskommelser fokuserar inte på unga vuxna</a:t>
            </a:r>
            <a:endParaRPr lang="sv-SE" sz="1800">
              <a:solidFill>
                <a:schemeClr val="tx1"/>
              </a:solidFill>
              <a:cs typeface="Calibri Light"/>
            </a:endParaRPr>
          </a:p>
          <a:p>
            <a:pPr>
              <a:buSzPct val="150000"/>
              <a:buFont typeface="Arial" panose="020B0604020202020204" pitchFamily="34" charset="0"/>
              <a:buChar char="•"/>
            </a:pPr>
            <a:r>
              <a:rPr lang="sv-SE" sz="1800">
                <a:solidFill>
                  <a:schemeClr val="tx1"/>
                </a:solidFill>
              </a:rPr>
              <a:t>Ett område där det, vad vi känner till, inte pågår större utvecklingsarbeten</a:t>
            </a:r>
            <a:endParaRPr lang="sv-SE" sz="1800">
              <a:solidFill>
                <a:schemeClr val="tx1"/>
              </a:solidFill>
              <a:cs typeface="Calibri Light"/>
            </a:endParaRPr>
          </a:p>
          <a:p>
            <a:pPr>
              <a:buSzPct val="150000"/>
              <a:buFont typeface="Arial" panose="020B0604020202020204" pitchFamily="34" charset="0"/>
              <a:buChar char="•"/>
            </a:pPr>
            <a:r>
              <a:rPr lang="sv-SE" sz="1800">
                <a:solidFill>
                  <a:schemeClr val="tx1"/>
                </a:solidFill>
              </a:rPr>
              <a:t>Området kan vara lämpligt att dela upp (glapp 17-18 år och svårare problematik med eventuellt missbruk)</a:t>
            </a:r>
          </a:p>
          <a:p>
            <a:pPr>
              <a:buSzPct val="150000"/>
              <a:buFont typeface="Arial" panose="020B0604020202020204" pitchFamily="34" charset="0"/>
              <a:buChar char="•"/>
            </a:pPr>
            <a:r>
              <a:rPr lang="sv-SE" sz="1800">
                <a:solidFill>
                  <a:schemeClr val="tx1"/>
                </a:solidFill>
              </a:rPr>
              <a:t>Processöversynen har inte fokuserat så mycket på unga vuxna över 20 år, lite tunt underlag </a:t>
            </a:r>
          </a:p>
          <a:p>
            <a:pPr marL="209550" indent="-209550">
              <a:buFont typeface="Calibri Light" panose="020F0302020204030204" pitchFamily="34" charset="0"/>
              <a:buChar char="+"/>
            </a:pPr>
            <a:endParaRPr lang="sv-SE" sz="1900"/>
          </a:p>
          <a:p>
            <a:pPr marL="209550" indent="-209550">
              <a:buFont typeface="Calibri Light" panose="020F0302020204030204" pitchFamily="34" charset="0"/>
              <a:buChar char="+"/>
            </a:pPr>
            <a:endParaRPr lang="sv-SE" sz="1900"/>
          </a:p>
        </p:txBody>
      </p:sp>
      <p:sp>
        <p:nvSpPr>
          <p:cNvPr id="4" name="Platshållare för datum 3">
            <a:extLst>
              <a:ext uri="{FF2B5EF4-FFF2-40B4-BE49-F238E27FC236}">
                <a16:creationId xmlns:a16="http://schemas.microsoft.com/office/drawing/2014/main" id="{01C924A3-7CF9-41C3-AE14-2D951DD38E91}"/>
              </a:ext>
            </a:extLst>
          </p:cNvPr>
          <p:cNvSpPr>
            <a:spLocks noGrp="1"/>
          </p:cNvSpPr>
          <p:nvPr>
            <p:ph type="dt" sz="half" idx="13"/>
          </p:nvPr>
        </p:nvSpPr>
        <p:spPr/>
        <p:txBody>
          <a:bodyPr/>
          <a:lstStyle/>
          <a:p>
            <a:fld id="{995C967C-67C7-4621-A3F4-421FC821AE41}" type="datetime1">
              <a:rPr lang="sv-SE" smtClean="0"/>
              <a:t>2020-12-14</a:t>
            </a:fld>
            <a:endParaRPr lang="en-US"/>
          </a:p>
        </p:txBody>
      </p:sp>
      <p:sp>
        <p:nvSpPr>
          <p:cNvPr id="5" name="Platshållare för bildnummer 4">
            <a:extLst>
              <a:ext uri="{FF2B5EF4-FFF2-40B4-BE49-F238E27FC236}">
                <a16:creationId xmlns:a16="http://schemas.microsoft.com/office/drawing/2014/main" id="{F41D0B26-EBD2-4D07-9A9A-759E00ABEA35}"/>
              </a:ext>
            </a:extLst>
          </p:cNvPr>
          <p:cNvSpPr>
            <a:spLocks noGrp="1"/>
          </p:cNvSpPr>
          <p:nvPr>
            <p:ph type="sldNum" sz="quarter" idx="15"/>
          </p:nvPr>
        </p:nvSpPr>
        <p:spPr/>
        <p:txBody>
          <a:bodyPr/>
          <a:lstStyle/>
          <a:p>
            <a:fld id="{B6F15528-21DE-4FAA-801E-634DDDAF4B2B}" type="slidenum">
              <a:rPr lang="sv-SE" smtClean="0"/>
              <a:pPr/>
              <a:t>25</a:t>
            </a:fld>
            <a:endParaRPr lang="sv-SE"/>
          </a:p>
        </p:txBody>
      </p:sp>
      <p:pic>
        <p:nvPicPr>
          <p:cNvPr id="8" name="Bild 13" descr="Manlig profil">
            <a:extLst>
              <a:ext uri="{FF2B5EF4-FFF2-40B4-BE49-F238E27FC236}">
                <a16:creationId xmlns:a16="http://schemas.microsoft.com/office/drawing/2014/main" id="{E6FE3F6A-9AF9-414B-BCC7-8098193473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42422" y="708109"/>
            <a:ext cx="1279364" cy="1278831"/>
          </a:xfrm>
          <a:prstGeom prst="rect">
            <a:avLst/>
          </a:prstGeom>
          <a:noFill/>
        </p:spPr>
      </p:pic>
      <p:pic>
        <p:nvPicPr>
          <p:cNvPr id="9" name="Bild 8" descr="Skolflicka">
            <a:extLst>
              <a:ext uri="{FF2B5EF4-FFF2-40B4-BE49-F238E27FC236}">
                <a16:creationId xmlns:a16="http://schemas.microsoft.com/office/drawing/2014/main" id="{C5C6E0C9-3914-4EC2-AA71-0CD65EB3B4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47834" y="597674"/>
            <a:ext cx="1308335" cy="1300491"/>
          </a:xfrm>
          <a:prstGeom prst="rect">
            <a:avLst/>
          </a:prstGeom>
        </p:spPr>
      </p:pic>
      <p:sp>
        <p:nvSpPr>
          <p:cNvPr id="20" name="textruta 19">
            <a:extLst>
              <a:ext uri="{FF2B5EF4-FFF2-40B4-BE49-F238E27FC236}">
                <a16:creationId xmlns:a16="http://schemas.microsoft.com/office/drawing/2014/main" id="{B6C196DB-5405-4D58-AA6C-9CEDE65004CF}"/>
              </a:ext>
            </a:extLst>
          </p:cNvPr>
          <p:cNvSpPr txBox="1"/>
          <p:nvPr/>
        </p:nvSpPr>
        <p:spPr>
          <a:xfrm>
            <a:off x="7172752" y="1149410"/>
            <a:ext cx="3440669" cy="707886"/>
          </a:xfrm>
          <a:prstGeom prst="rect">
            <a:avLst/>
          </a:prstGeom>
          <a:noFill/>
        </p:spPr>
        <p:txBody>
          <a:bodyPr wrap="square" rtlCol="0">
            <a:spAutoFit/>
          </a:bodyPr>
          <a:lstStyle/>
          <a:p>
            <a:pPr algn="ctr" defTabSz="914358">
              <a:defRPr/>
            </a:pPr>
            <a:r>
              <a:rPr lang="sv-SE" sz="2000" b="1"/>
              <a:t>Ung vuxen – </a:t>
            </a:r>
          </a:p>
          <a:p>
            <a:pPr algn="ctr" defTabSz="914358">
              <a:defRPr/>
            </a:pPr>
            <a:r>
              <a:rPr lang="sv-SE" sz="2000" b="1"/>
              <a:t>psykisk ohälsa</a:t>
            </a:r>
          </a:p>
        </p:txBody>
      </p:sp>
      <p:sp>
        <p:nvSpPr>
          <p:cNvPr id="21" name="textruta 20">
            <a:extLst>
              <a:ext uri="{FF2B5EF4-FFF2-40B4-BE49-F238E27FC236}">
                <a16:creationId xmlns:a16="http://schemas.microsoft.com/office/drawing/2014/main" id="{44021E5E-2E82-4D43-98F4-90175D319FF9}"/>
              </a:ext>
            </a:extLst>
          </p:cNvPr>
          <p:cNvSpPr txBox="1"/>
          <p:nvPr/>
        </p:nvSpPr>
        <p:spPr>
          <a:xfrm>
            <a:off x="1025402" y="1112466"/>
            <a:ext cx="4292145" cy="707886"/>
          </a:xfrm>
          <a:prstGeom prst="rect">
            <a:avLst/>
          </a:prstGeom>
          <a:noFill/>
        </p:spPr>
        <p:txBody>
          <a:bodyPr wrap="square" rtlCol="0">
            <a:spAutoFit/>
          </a:bodyPr>
          <a:lstStyle/>
          <a:p>
            <a:pPr algn="ctr" defTabSz="914358">
              <a:defRPr/>
            </a:pPr>
            <a:r>
              <a:rPr lang="sv-SE" sz="2000" b="1"/>
              <a:t>Skolungdom - neuropsykiatrisk funktionsnedsättning</a:t>
            </a:r>
          </a:p>
        </p:txBody>
      </p:sp>
      <p:sp>
        <p:nvSpPr>
          <p:cNvPr id="10" name="Rubrik 2">
            <a:extLst>
              <a:ext uri="{FF2B5EF4-FFF2-40B4-BE49-F238E27FC236}">
                <a16:creationId xmlns:a16="http://schemas.microsoft.com/office/drawing/2014/main" id="{06220091-68EC-4115-8407-4692DA054362}"/>
              </a:ext>
            </a:extLst>
          </p:cNvPr>
          <p:cNvSpPr>
            <a:spLocks noGrp="1"/>
          </p:cNvSpPr>
          <p:nvPr>
            <p:ph type="title"/>
          </p:nvPr>
        </p:nvSpPr>
        <p:spPr>
          <a:xfrm>
            <a:off x="1549146" y="0"/>
            <a:ext cx="9299733" cy="708109"/>
          </a:xfrm>
        </p:spPr>
        <p:txBody>
          <a:bodyPr/>
          <a:lstStyle/>
          <a:p>
            <a:pPr algn="ctr"/>
            <a:r>
              <a:rPr lang="sv-SE"/>
              <a:t>Att beakta vid prioritering av förbättringsområde</a:t>
            </a:r>
          </a:p>
        </p:txBody>
      </p:sp>
      <p:pic>
        <p:nvPicPr>
          <p:cNvPr id="11" name="Ljud 10">
            <a:hlinkClick r:id="" action="ppaction://media"/>
            <a:extLst>
              <a:ext uri="{FF2B5EF4-FFF2-40B4-BE49-F238E27FC236}">
                <a16:creationId xmlns:a16="http://schemas.microsoft.com/office/drawing/2014/main" id="{84D2E687-5473-438A-90AB-B0E038F24FB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75500468"/>
      </p:ext>
    </p:extLst>
  </p:cSld>
  <p:clrMapOvr>
    <a:masterClrMapping/>
  </p:clrMapOvr>
  <mc:AlternateContent xmlns:mc="http://schemas.openxmlformats.org/markup-compatibility/2006" xmlns:p14="http://schemas.microsoft.com/office/powerpoint/2010/main">
    <mc:Choice Requires="p14">
      <p:transition spd="slow" p14:dur="2000" advTm="90715"/>
    </mc:Choice>
    <mc:Fallback xmlns="">
      <p:transition spd="slow" advTm="90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3D580B5-D95C-4283-ABC3-217DA886B9F1}"/>
              </a:ext>
            </a:extLst>
          </p:cNvPr>
          <p:cNvSpPr>
            <a:spLocks noGrp="1"/>
          </p:cNvSpPr>
          <p:nvPr>
            <p:ph type="body" sz="quarter" idx="13"/>
          </p:nvPr>
        </p:nvSpPr>
        <p:spPr>
          <a:xfrm>
            <a:off x="754274" y="2061563"/>
            <a:ext cx="10683451" cy="3628218"/>
          </a:xfrm>
        </p:spPr>
        <p:txBody>
          <a:bodyPr/>
          <a:lstStyle/>
          <a:p>
            <a:r>
              <a:rPr lang="sv-SE" dirty="0"/>
              <a:t>Fortsättningen kommer att vara en del av programmet för Nära vård, med </a:t>
            </a:r>
            <a:r>
              <a:rPr lang="sv-SE" i="1" dirty="0"/>
              <a:t>Länsgemensam ledningsgrupp Nära vård </a:t>
            </a:r>
            <a:r>
              <a:rPr lang="sv-SE" dirty="0"/>
              <a:t>som stöttar, prioriterar och förankrar</a:t>
            </a:r>
          </a:p>
          <a:p>
            <a:r>
              <a:rPr lang="sv-SE" dirty="0"/>
              <a:t>Nystartade </a:t>
            </a:r>
            <a:r>
              <a:rPr lang="sv-SE" i="1" dirty="0"/>
              <a:t>beredningsgruppen</a:t>
            </a:r>
            <a:r>
              <a:rPr lang="sv-SE" dirty="0"/>
              <a:t> (för framtagande av samverkansöverenskommelsen barn och unga) föreslås vara sammanhållande för frågor som rör barn och unga</a:t>
            </a:r>
          </a:p>
          <a:p>
            <a:r>
              <a:rPr lang="sv-SE" dirty="0"/>
              <a:t>Beslut om fortsatt inriktning samt styrning föreslås tas av beredningsgruppen</a:t>
            </a:r>
          </a:p>
          <a:p>
            <a:r>
              <a:rPr lang="sv-SE" dirty="0"/>
              <a:t>Finansiering sker med statsbidrag Nära vård</a:t>
            </a:r>
          </a:p>
          <a:p>
            <a:pPr marL="0" indent="0">
              <a:buNone/>
            </a:pPr>
            <a:endParaRPr lang="sv-SE" dirty="0"/>
          </a:p>
          <a:p>
            <a:endParaRPr lang="sv-SE" dirty="0"/>
          </a:p>
          <a:p>
            <a:endParaRPr lang="sv-SE" dirty="0"/>
          </a:p>
          <a:p>
            <a:endParaRPr lang="sv-SE" dirty="0"/>
          </a:p>
        </p:txBody>
      </p:sp>
      <p:sp>
        <p:nvSpPr>
          <p:cNvPr id="3" name="Rubrik 2">
            <a:extLst>
              <a:ext uri="{FF2B5EF4-FFF2-40B4-BE49-F238E27FC236}">
                <a16:creationId xmlns:a16="http://schemas.microsoft.com/office/drawing/2014/main" id="{BBA9D2CE-4782-4DB2-AA8D-FBE6FED889E7}"/>
              </a:ext>
            </a:extLst>
          </p:cNvPr>
          <p:cNvSpPr>
            <a:spLocks noGrp="1"/>
          </p:cNvSpPr>
          <p:nvPr>
            <p:ph type="title"/>
          </p:nvPr>
        </p:nvSpPr>
        <p:spPr/>
        <p:txBody>
          <a:bodyPr/>
          <a:lstStyle/>
          <a:p>
            <a:r>
              <a:rPr lang="sv-SE"/>
              <a:t>Förslag till styrning av fortsatt förbättringsområde</a:t>
            </a:r>
          </a:p>
        </p:txBody>
      </p:sp>
      <p:sp>
        <p:nvSpPr>
          <p:cNvPr id="4" name="Platshållare för datum 3">
            <a:extLst>
              <a:ext uri="{FF2B5EF4-FFF2-40B4-BE49-F238E27FC236}">
                <a16:creationId xmlns:a16="http://schemas.microsoft.com/office/drawing/2014/main" id="{8CCFEE2B-DEC6-4D7B-BA0F-615045DDA95C}"/>
              </a:ext>
            </a:extLst>
          </p:cNvPr>
          <p:cNvSpPr>
            <a:spLocks noGrp="1"/>
          </p:cNvSpPr>
          <p:nvPr>
            <p:ph type="dt" sz="half" idx="14"/>
          </p:nvPr>
        </p:nvSpPr>
        <p:spPr/>
        <p:txBody>
          <a:bodyPr/>
          <a:lstStyle/>
          <a:p>
            <a:fld id="{995C967C-67C7-4621-A3F4-421FC821AE41}" type="datetime1">
              <a:rPr lang="sv-SE" smtClean="0"/>
              <a:t>2020-12-14</a:t>
            </a:fld>
            <a:endParaRPr lang="en-US"/>
          </a:p>
        </p:txBody>
      </p:sp>
      <p:sp>
        <p:nvSpPr>
          <p:cNvPr id="5" name="Platshållare för bildnummer 4">
            <a:extLst>
              <a:ext uri="{FF2B5EF4-FFF2-40B4-BE49-F238E27FC236}">
                <a16:creationId xmlns:a16="http://schemas.microsoft.com/office/drawing/2014/main" id="{C328D0AE-707F-43C8-AF3B-199AFC019C4C}"/>
              </a:ext>
            </a:extLst>
          </p:cNvPr>
          <p:cNvSpPr>
            <a:spLocks noGrp="1"/>
          </p:cNvSpPr>
          <p:nvPr>
            <p:ph type="sldNum" sz="quarter" idx="16"/>
          </p:nvPr>
        </p:nvSpPr>
        <p:spPr/>
        <p:txBody>
          <a:bodyPr/>
          <a:lstStyle/>
          <a:p>
            <a:fld id="{B6F15528-21DE-4FAA-801E-634DDDAF4B2B}" type="slidenum">
              <a:rPr lang="sv-SE" smtClean="0"/>
              <a:pPr/>
              <a:t>26</a:t>
            </a:fld>
            <a:endParaRPr lang="sv-SE"/>
          </a:p>
        </p:txBody>
      </p:sp>
      <p:pic>
        <p:nvPicPr>
          <p:cNvPr id="15" name="Ljud 14">
            <a:hlinkClick r:id="" action="ppaction://media"/>
            <a:extLst>
              <a:ext uri="{FF2B5EF4-FFF2-40B4-BE49-F238E27FC236}">
                <a16:creationId xmlns:a16="http://schemas.microsoft.com/office/drawing/2014/main" id="{91B4A87F-7653-4F25-BC17-869F88BF79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50294968"/>
      </p:ext>
    </p:extLst>
  </p:cSld>
  <p:clrMapOvr>
    <a:masterClrMapping/>
  </p:clrMapOvr>
  <mc:AlternateContent xmlns:mc="http://schemas.openxmlformats.org/markup-compatibility/2006" xmlns:p14="http://schemas.microsoft.com/office/powerpoint/2010/main">
    <mc:Choice Requires="p14">
      <p:transition spd="slow" p14:dur="2000" advTm="55726"/>
    </mc:Choice>
    <mc:Fallback xmlns="">
      <p:transition spd="slow" advTm="55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0A17A4AF-AE3F-4845-B5AA-E09B546D98B0}"/>
              </a:ext>
            </a:extLst>
          </p:cNvPr>
          <p:cNvSpPr>
            <a:spLocks noGrp="1"/>
          </p:cNvSpPr>
          <p:nvPr>
            <p:ph type="dt" sz="half" idx="14"/>
          </p:nvPr>
        </p:nvSpPr>
        <p:spPr/>
        <p:txBody>
          <a:bodyPr/>
          <a:lstStyle/>
          <a:p>
            <a:fld id="{995C967C-67C7-4621-A3F4-421FC821AE41}" type="datetime1">
              <a:rPr lang="sv-SE" smtClean="0"/>
              <a:t>2020-12-14</a:t>
            </a:fld>
            <a:endParaRPr lang="en-US"/>
          </a:p>
        </p:txBody>
      </p:sp>
      <p:sp>
        <p:nvSpPr>
          <p:cNvPr id="5" name="Platshållare för bildnummer 4">
            <a:extLst>
              <a:ext uri="{FF2B5EF4-FFF2-40B4-BE49-F238E27FC236}">
                <a16:creationId xmlns:a16="http://schemas.microsoft.com/office/drawing/2014/main" id="{FA035E36-0970-453B-84EA-E179A0AD7ED5}"/>
              </a:ext>
            </a:extLst>
          </p:cNvPr>
          <p:cNvSpPr>
            <a:spLocks noGrp="1"/>
          </p:cNvSpPr>
          <p:nvPr>
            <p:ph type="sldNum" sz="quarter" idx="16"/>
          </p:nvPr>
        </p:nvSpPr>
        <p:spPr/>
        <p:txBody>
          <a:bodyPr/>
          <a:lstStyle/>
          <a:p>
            <a:fld id="{B6F15528-21DE-4FAA-801E-634DDDAF4B2B}" type="slidenum">
              <a:rPr lang="sv-SE" smtClean="0"/>
              <a:pPr/>
              <a:t>27</a:t>
            </a:fld>
            <a:endParaRPr lang="sv-SE"/>
          </a:p>
        </p:txBody>
      </p:sp>
      <p:sp>
        <p:nvSpPr>
          <p:cNvPr id="6" name="Rektangel: rundade hörn 5">
            <a:extLst>
              <a:ext uri="{FF2B5EF4-FFF2-40B4-BE49-F238E27FC236}">
                <a16:creationId xmlns:a16="http://schemas.microsoft.com/office/drawing/2014/main" id="{B42F3FE9-66A7-4ED3-91CD-F3EE31444A73}"/>
              </a:ext>
            </a:extLst>
          </p:cNvPr>
          <p:cNvSpPr/>
          <p:nvPr/>
        </p:nvSpPr>
        <p:spPr>
          <a:xfrm>
            <a:off x="1707858" y="1643781"/>
            <a:ext cx="8776283" cy="3071673"/>
          </a:xfrm>
          <a:prstGeom prst="roundRect">
            <a:avLst/>
          </a:prstGeom>
          <a:solidFill>
            <a:srgbClr val="3C82AF"/>
          </a:solidFill>
          <a:ln>
            <a:solidFill>
              <a:schemeClr val="accent4"/>
            </a:solidFill>
          </a:ln>
          <a:effectLst>
            <a:outerShdw blurRad="76200" dir="18900000" sy="23000" kx="-1200000" algn="bl" rotWithShape="0">
              <a:prstClr val="black">
                <a:alpha val="2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r>
              <a:rPr lang="sv-SE" sz="4800" b="1">
                <a:solidFill>
                  <a:schemeClr val="bg1"/>
                </a:solidFill>
              </a:rPr>
              <a:t>UTVÄRDERING OCH INSIKTER</a:t>
            </a:r>
          </a:p>
        </p:txBody>
      </p:sp>
      <p:pic>
        <p:nvPicPr>
          <p:cNvPr id="2" name="Ljud 1">
            <a:hlinkClick r:id="" action="ppaction://media"/>
            <a:extLst>
              <a:ext uri="{FF2B5EF4-FFF2-40B4-BE49-F238E27FC236}">
                <a16:creationId xmlns:a16="http://schemas.microsoft.com/office/drawing/2014/main" id="{5E10D328-C394-4890-82AA-319A591187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53051121"/>
      </p:ext>
    </p:extLst>
  </p:cSld>
  <p:clrMapOvr>
    <a:masterClrMapping/>
  </p:clrMapOvr>
  <mc:AlternateContent xmlns:mc="http://schemas.openxmlformats.org/markup-compatibility/2006" xmlns:p14="http://schemas.microsoft.com/office/powerpoint/2010/main">
    <mc:Choice Requires="p14">
      <p:transition spd="slow" p14:dur="2000" advTm="7357"/>
    </mc:Choice>
    <mc:Fallback xmlns="">
      <p:transition spd="slow" advTm="7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56D628D-8277-46C0-BCCA-506C212A1266}"/>
              </a:ext>
            </a:extLst>
          </p:cNvPr>
          <p:cNvSpPr>
            <a:spLocks noGrp="1"/>
          </p:cNvSpPr>
          <p:nvPr>
            <p:ph type="body" sz="quarter" idx="13"/>
          </p:nvPr>
        </p:nvSpPr>
        <p:spPr/>
        <p:txBody>
          <a:bodyPr/>
          <a:lstStyle/>
          <a:p>
            <a:endParaRPr lang="sv-SE"/>
          </a:p>
          <a:p>
            <a:endParaRPr lang="sv-SE"/>
          </a:p>
          <a:p>
            <a:endParaRPr lang="sv-SE"/>
          </a:p>
          <a:p>
            <a:endParaRPr lang="sv-SE"/>
          </a:p>
          <a:p>
            <a:r>
              <a:rPr lang="sv-SE" i="1"/>
              <a:t>Över 90% av arbetsgruppen anser att den gränsöverskridande sammansättningen är nödvändig för att identifiera gemensamma utmaningar och förbättringsområden</a:t>
            </a:r>
          </a:p>
        </p:txBody>
      </p:sp>
      <p:sp>
        <p:nvSpPr>
          <p:cNvPr id="3" name="Rubrik 2">
            <a:extLst>
              <a:ext uri="{FF2B5EF4-FFF2-40B4-BE49-F238E27FC236}">
                <a16:creationId xmlns:a16="http://schemas.microsoft.com/office/drawing/2014/main" id="{C08CE36B-F963-4A85-9BD2-D59A7177D996}"/>
              </a:ext>
            </a:extLst>
          </p:cNvPr>
          <p:cNvSpPr>
            <a:spLocks noGrp="1"/>
          </p:cNvSpPr>
          <p:nvPr>
            <p:ph type="title"/>
          </p:nvPr>
        </p:nvSpPr>
        <p:spPr>
          <a:xfrm>
            <a:off x="829919" y="2073989"/>
            <a:ext cx="10683452" cy="1239266"/>
          </a:xfrm>
        </p:spPr>
        <p:txBody>
          <a:bodyPr>
            <a:normAutofit fontScale="90000"/>
          </a:bodyPr>
          <a:lstStyle/>
          <a:p>
            <a:r>
              <a:rPr lang="sv-SE"/>
              <a:t>Arbetsgruppen har haft en bred sammansättning med representation från olika huvudmän, olika kommuner, olika verksamheter. Är det viktigt när man gör ett sådant här jobb?</a:t>
            </a:r>
            <a:br>
              <a:rPr lang="sv-SE"/>
            </a:br>
            <a:endParaRPr lang="sv-SE"/>
          </a:p>
        </p:txBody>
      </p:sp>
      <p:sp>
        <p:nvSpPr>
          <p:cNvPr id="4" name="Platshållare för datum 3">
            <a:extLst>
              <a:ext uri="{FF2B5EF4-FFF2-40B4-BE49-F238E27FC236}">
                <a16:creationId xmlns:a16="http://schemas.microsoft.com/office/drawing/2014/main" id="{CD3454DC-BFB0-4B71-AEAD-15F20E18D985}"/>
              </a:ext>
            </a:extLst>
          </p:cNvPr>
          <p:cNvSpPr>
            <a:spLocks noGrp="1"/>
          </p:cNvSpPr>
          <p:nvPr>
            <p:ph type="dt" sz="half" idx="14"/>
          </p:nvPr>
        </p:nvSpPr>
        <p:spPr/>
        <p:txBody>
          <a:bodyPr/>
          <a:lstStyle/>
          <a:p>
            <a:fld id="{995C967C-67C7-4621-A3F4-421FC821AE41}" type="datetime1">
              <a:rPr lang="sv-SE" smtClean="0"/>
              <a:t>2020-12-14</a:t>
            </a:fld>
            <a:endParaRPr lang="en-US"/>
          </a:p>
        </p:txBody>
      </p:sp>
      <p:sp>
        <p:nvSpPr>
          <p:cNvPr id="5" name="Platshållare för bildnummer 4">
            <a:extLst>
              <a:ext uri="{FF2B5EF4-FFF2-40B4-BE49-F238E27FC236}">
                <a16:creationId xmlns:a16="http://schemas.microsoft.com/office/drawing/2014/main" id="{659F5AB9-CF97-40DA-9016-6DBB5FD1E744}"/>
              </a:ext>
            </a:extLst>
          </p:cNvPr>
          <p:cNvSpPr>
            <a:spLocks noGrp="1"/>
          </p:cNvSpPr>
          <p:nvPr>
            <p:ph type="sldNum" sz="quarter" idx="16"/>
          </p:nvPr>
        </p:nvSpPr>
        <p:spPr/>
        <p:txBody>
          <a:bodyPr/>
          <a:lstStyle/>
          <a:p>
            <a:fld id="{B6F15528-21DE-4FAA-801E-634DDDAF4B2B}" type="slidenum">
              <a:rPr lang="sv-SE" smtClean="0"/>
              <a:pPr/>
              <a:t>28</a:t>
            </a:fld>
            <a:endParaRPr lang="sv-SE"/>
          </a:p>
        </p:txBody>
      </p:sp>
      <p:pic>
        <p:nvPicPr>
          <p:cNvPr id="6" name="Bildobjekt 5">
            <a:extLst>
              <a:ext uri="{FF2B5EF4-FFF2-40B4-BE49-F238E27FC236}">
                <a16:creationId xmlns:a16="http://schemas.microsoft.com/office/drawing/2014/main" id="{95C04A0C-790D-489E-A80A-F17E93BC0098}"/>
              </a:ext>
            </a:extLst>
          </p:cNvPr>
          <p:cNvPicPr>
            <a:picLocks noChangeAspect="1"/>
          </p:cNvPicPr>
          <p:nvPr/>
        </p:nvPicPr>
        <p:blipFill>
          <a:blip r:embed="rId5"/>
          <a:stretch>
            <a:fillRect/>
          </a:stretch>
        </p:blipFill>
        <p:spPr>
          <a:xfrm>
            <a:off x="2867024" y="5268912"/>
            <a:ext cx="6457950" cy="1400175"/>
          </a:xfrm>
          <a:prstGeom prst="rect">
            <a:avLst/>
          </a:prstGeom>
        </p:spPr>
      </p:pic>
      <p:pic>
        <p:nvPicPr>
          <p:cNvPr id="7" name="Ljud 6">
            <a:hlinkClick r:id="" action="ppaction://media"/>
            <a:extLst>
              <a:ext uri="{FF2B5EF4-FFF2-40B4-BE49-F238E27FC236}">
                <a16:creationId xmlns:a16="http://schemas.microsoft.com/office/drawing/2014/main" id="{E4B0EB4A-12E4-4594-8450-0D200F82AB6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30439172"/>
      </p:ext>
    </p:extLst>
  </p:cSld>
  <p:clrMapOvr>
    <a:masterClrMapping/>
  </p:clrMapOvr>
  <mc:AlternateContent xmlns:mc="http://schemas.openxmlformats.org/markup-compatibility/2006" xmlns:p14="http://schemas.microsoft.com/office/powerpoint/2010/main">
    <mc:Choice Requires="p14">
      <p:transition spd="slow" p14:dur="2000" advTm="29577"/>
    </mc:Choice>
    <mc:Fallback xmlns="">
      <p:transition spd="slow" advTm="29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bldLst>
      <p:bldP spid="2"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FF290AC-18AB-4149-9DA1-9402420E7A1E}"/>
              </a:ext>
            </a:extLst>
          </p:cNvPr>
          <p:cNvSpPr>
            <a:spLocks noGrp="1"/>
          </p:cNvSpPr>
          <p:nvPr>
            <p:ph type="body" sz="quarter" idx="13"/>
          </p:nvPr>
        </p:nvSpPr>
        <p:spPr>
          <a:xfrm>
            <a:off x="754274" y="2061562"/>
            <a:ext cx="4282651" cy="4379877"/>
          </a:xfrm>
        </p:spPr>
        <p:txBody>
          <a:bodyPr>
            <a:normAutofit/>
          </a:bodyPr>
          <a:lstStyle/>
          <a:p>
            <a:endParaRPr lang="sv-SE" i="1"/>
          </a:p>
          <a:p>
            <a:r>
              <a:rPr lang="sv-SE" i="1"/>
              <a:t>Stöds av min chef</a:t>
            </a:r>
          </a:p>
          <a:p>
            <a:pPr marL="0" indent="0">
              <a:buNone/>
            </a:pPr>
            <a:endParaRPr lang="sv-SE" i="1"/>
          </a:p>
          <a:p>
            <a:r>
              <a:rPr lang="sv-SE" i="1"/>
              <a:t>Går bra att kombinera med mitt ordinarie jobb</a:t>
            </a:r>
          </a:p>
          <a:p>
            <a:endParaRPr lang="sv-SE" i="1"/>
          </a:p>
          <a:p>
            <a:r>
              <a:rPr lang="sv-SE" i="1"/>
              <a:t>Bra förutsättningar (tid, resurser) för hemuppgifter</a:t>
            </a:r>
          </a:p>
          <a:p>
            <a:endParaRPr lang="sv-SE"/>
          </a:p>
        </p:txBody>
      </p:sp>
      <p:sp>
        <p:nvSpPr>
          <p:cNvPr id="3" name="Rubrik 2">
            <a:extLst>
              <a:ext uri="{FF2B5EF4-FFF2-40B4-BE49-F238E27FC236}">
                <a16:creationId xmlns:a16="http://schemas.microsoft.com/office/drawing/2014/main" id="{BBE62877-7C72-46FA-9981-313DB9FF4C87}"/>
              </a:ext>
            </a:extLst>
          </p:cNvPr>
          <p:cNvSpPr>
            <a:spLocks noGrp="1"/>
          </p:cNvSpPr>
          <p:nvPr>
            <p:ph type="title"/>
          </p:nvPr>
        </p:nvSpPr>
        <p:spPr/>
        <p:txBody>
          <a:bodyPr/>
          <a:lstStyle/>
          <a:p>
            <a:r>
              <a:rPr lang="sv-SE"/>
              <a:t>Hur fungerar det för arbetsgruppen att delta i ett sådant här förbättringsarbete?</a:t>
            </a:r>
          </a:p>
        </p:txBody>
      </p:sp>
      <p:sp>
        <p:nvSpPr>
          <p:cNvPr id="4" name="Platshållare för datum 3">
            <a:extLst>
              <a:ext uri="{FF2B5EF4-FFF2-40B4-BE49-F238E27FC236}">
                <a16:creationId xmlns:a16="http://schemas.microsoft.com/office/drawing/2014/main" id="{0573E7DB-2DDB-4EB0-BFB3-14EC74624025}"/>
              </a:ext>
            </a:extLst>
          </p:cNvPr>
          <p:cNvSpPr>
            <a:spLocks noGrp="1"/>
          </p:cNvSpPr>
          <p:nvPr>
            <p:ph type="dt" sz="half" idx="14"/>
          </p:nvPr>
        </p:nvSpPr>
        <p:spPr/>
        <p:txBody>
          <a:bodyPr/>
          <a:lstStyle/>
          <a:p>
            <a:fld id="{995C967C-67C7-4621-A3F4-421FC821AE41}" type="datetime1">
              <a:rPr lang="sv-SE" smtClean="0"/>
              <a:t>2020-12-14</a:t>
            </a:fld>
            <a:endParaRPr lang="en-US"/>
          </a:p>
        </p:txBody>
      </p:sp>
      <p:sp>
        <p:nvSpPr>
          <p:cNvPr id="5" name="Platshållare för bildnummer 4">
            <a:extLst>
              <a:ext uri="{FF2B5EF4-FFF2-40B4-BE49-F238E27FC236}">
                <a16:creationId xmlns:a16="http://schemas.microsoft.com/office/drawing/2014/main" id="{4C2E8303-793D-447A-B676-936C13E69FD0}"/>
              </a:ext>
            </a:extLst>
          </p:cNvPr>
          <p:cNvSpPr>
            <a:spLocks noGrp="1"/>
          </p:cNvSpPr>
          <p:nvPr>
            <p:ph type="sldNum" sz="quarter" idx="16"/>
          </p:nvPr>
        </p:nvSpPr>
        <p:spPr/>
        <p:txBody>
          <a:bodyPr/>
          <a:lstStyle/>
          <a:p>
            <a:fld id="{B6F15528-21DE-4FAA-801E-634DDDAF4B2B}" type="slidenum">
              <a:rPr lang="sv-SE" smtClean="0"/>
              <a:pPr/>
              <a:t>29</a:t>
            </a:fld>
            <a:endParaRPr lang="sv-SE"/>
          </a:p>
        </p:txBody>
      </p:sp>
      <p:pic>
        <p:nvPicPr>
          <p:cNvPr id="6" name="Bildobjekt 5">
            <a:extLst>
              <a:ext uri="{FF2B5EF4-FFF2-40B4-BE49-F238E27FC236}">
                <a16:creationId xmlns:a16="http://schemas.microsoft.com/office/drawing/2014/main" id="{896FBC59-DE7D-44ED-8034-B16441FD209A}"/>
              </a:ext>
            </a:extLst>
          </p:cNvPr>
          <p:cNvPicPr>
            <a:picLocks noChangeAspect="1"/>
          </p:cNvPicPr>
          <p:nvPr/>
        </p:nvPicPr>
        <p:blipFill>
          <a:blip r:embed="rId4"/>
          <a:stretch>
            <a:fillRect/>
          </a:stretch>
        </p:blipFill>
        <p:spPr>
          <a:xfrm>
            <a:off x="5036925" y="2076030"/>
            <a:ext cx="6400800" cy="1409700"/>
          </a:xfrm>
          <a:prstGeom prst="rect">
            <a:avLst/>
          </a:prstGeom>
        </p:spPr>
      </p:pic>
      <p:pic>
        <p:nvPicPr>
          <p:cNvPr id="8" name="Bildobjekt 7">
            <a:extLst>
              <a:ext uri="{FF2B5EF4-FFF2-40B4-BE49-F238E27FC236}">
                <a16:creationId xmlns:a16="http://schemas.microsoft.com/office/drawing/2014/main" id="{F146A483-D2DB-46B7-80AD-E35E123C5873}"/>
              </a:ext>
            </a:extLst>
          </p:cNvPr>
          <p:cNvPicPr>
            <a:picLocks noChangeAspect="1"/>
          </p:cNvPicPr>
          <p:nvPr/>
        </p:nvPicPr>
        <p:blipFill>
          <a:blip r:embed="rId5"/>
          <a:stretch>
            <a:fillRect/>
          </a:stretch>
        </p:blipFill>
        <p:spPr>
          <a:xfrm>
            <a:off x="5146462" y="3400172"/>
            <a:ext cx="6267450" cy="1371600"/>
          </a:xfrm>
          <a:prstGeom prst="rect">
            <a:avLst/>
          </a:prstGeom>
        </p:spPr>
      </p:pic>
      <p:pic>
        <p:nvPicPr>
          <p:cNvPr id="9" name="Bildobjekt 8">
            <a:extLst>
              <a:ext uri="{FF2B5EF4-FFF2-40B4-BE49-F238E27FC236}">
                <a16:creationId xmlns:a16="http://schemas.microsoft.com/office/drawing/2014/main" id="{02E4DD15-D4C1-4967-8C6A-0A82B5F4E6CB}"/>
              </a:ext>
            </a:extLst>
          </p:cNvPr>
          <p:cNvPicPr>
            <a:picLocks noChangeAspect="1"/>
          </p:cNvPicPr>
          <p:nvPr/>
        </p:nvPicPr>
        <p:blipFill>
          <a:blip r:embed="rId6"/>
          <a:stretch>
            <a:fillRect/>
          </a:stretch>
        </p:blipFill>
        <p:spPr>
          <a:xfrm>
            <a:off x="5136937" y="4639309"/>
            <a:ext cx="6286500" cy="1314450"/>
          </a:xfrm>
          <a:prstGeom prst="rect">
            <a:avLst/>
          </a:prstGeom>
        </p:spPr>
      </p:pic>
      <p:pic>
        <p:nvPicPr>
          <p:cNvPr id="10" name="Ljud 9">
            <a:hlinkClick r:id="" action="ppaction://media"/>
            <a:extLst>
              <a:ext uri="{FF2B5EF4-FFF2-40B4-BE49-F238E27FC236}">
                <a16:creationId xmlns:a16="http://schemas.microsoft.com/office/drawing/2014/main" id="{9E7FE0E9-1E33-4171-95A7-32B24ACA098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94300522"/>
      </p:ext>
    </p:extLst>
  </p:cSld>
  <p:clrMapOvr>
    <a:masterClrMapping/>
  </p:clrMapOvr>
  <mc:AlternateContent xmlns:mc="http://schemas.openxmlformats.org/markup-compatibility/2006" xmlns:p14="http://schemas.microsoft.com/office/powerpoint/2010/main">
    <mc:Choice Requires="p14">
      <p:transition spd="slow" p14:dur="2000" advTm="27414"/>
    </mc:Choice>
    <mc:Fallback xmlns="">
      <p:transition spd="slow" advTm="27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318221D-ABEA-4A66-AB6D-C8B0CDB30728}"/>
              </a:ext>
            </a:extLst>
          </p:cNvPr>
          <p:cNvSpPr>
            <a:spLocks noGrp="1"/>
          </p:cNvSpPr>
          <p:nvPr>
            <p:ph type="body" sz="quarter" idx="13"/>
          </p:nvPr>
        </p:nvSpPr>
        <p:spPr>
          <a:xfrm>
            <a:off x="2022696" y="2061563"/>
            <a:ext cx="8578333" cy="3628218"/>
          </a:xfrm>
        </p:spPr>
        <p:txBody>
          <a:bodyPr/>
          <a:lstStyle/>
          <a:p>
            <a:pPr marL="0" indent="0">
              <a:lnSpc>
                <a:spcPct val="150000"/>
              </a:lnSpc>
              <a:buNone/>
            </a:pPr>
            <a:r>
              <a:rPr lang="sv-SE" sz="2668" i="1"/>
              <a:t>Begreppet psykisk ohälsa rymmer olika former av psykiska besvär och även kliniskt definierade sjukdomstillstånd</a:t>
            </a:r>
            <a:endParaRPr lang="sv-SE" sz="2668"/>
          </a:p>
          <a:p>
            <a:pPr marL="0" indent="0" algn="r">
              <a:lnSpc>
                <a:spcPct val="150000"/>
              </a:lnSpc>
              <a:buNone/>
            </a:pPr>
            <a:r>
              <a:rPr lang="sv-SE" sz="2668"/>
              <a:t>   (Folkhälsomyndigheten, 2019) </a:t>
            </a:r>
          </a:p>
          <a:p>
            <a:pPr marL="0" indent="0">
              <a:buNone/>
            </a:pPr>
            <a:endParaRPr lang="sv-SE"/>
          </a:p>
        </p:txBody>
      </p:sp>
      <p:sp>
        <p:nvSpPr>
          <p:cNvPr id="3" name="Rubrik 2">
            <a:extLst>
              <a:ext uri="{FF2B5EF4-FFF2-40B4-BE49-F238E27FC236}">
                <a16:creationId xmlns:a16="http://schemas.microsoft.com/office/drawing/2014/main" id="{C393F5B2-75B8-4599-91CF-D93AAF47E0CB}"/>
              </a:ext>
            </a:extLst>
          </p:cNvPr>
          <p:cNvSpPr>
            <a:spLocks noGrp="1"/>
          </p:cNvSpPr>
          <p:nvPr>
            <p:ph type="title"/>
          </p:nvPr>
        </p:nvSpPr>
        <p:spPr>
          <a:xfrm>
            <a:off x="754649" y="0"/>
            <a:ext cx="10682702" cy="1239266"/>
          </a:xfrm>
        </p:spPr>
        <p:txBody>
          <a:bodyPr/>
          <a:lstStyle/>
          <a:p>
            <a:r>
              <a:rPr lang="sv-SE"/>
              <a:t>Definition av psykisk ohälsa</a:t>
            </a:r>
          </a:p>
        </p:txBody>
      </p:sp>
      <p:sp>
        <p:nvSpPr>
          <p:cNvPr id="4" name="Platshållare för datum 3">
            <a:extLst>
              <a:ext uri="{FF2B5EF4-FFF2-40B4-BE49-F238E27FC236}">
                <a16:creationId xmlns:a16="http://schemas.microsoft.com/office/drawing/2014/main" id="{EC6F4D8A-1C9D-4F67-8E47-8A0EEFADAEFC}"/>
              </a:ext>
            </a:extLst>
          </p:cNvPr>
          <p:cNvSpPr>
            <a:spLocks noGrp="1"/>
          </p:cNvSpPr>
          <p:nvPr>
            <p:ph type="dt" sz="half" idx="14"/>
          </p:nvPr>
        </p:nvSpPr>
        <p:spPr/>
        <p:txBody>
          <a:bodyPr/>
          <a:lstStyle/>
          <a:p>
            <a:pPr defTabSz="554492"/>
            <a:fld id="{ACF1BAD9-E910-4DFC-B008-E9519819BFC1}" type="datetime1">
              <a:rPr lang="sv-SE" smtClean="0">
                <a:solidFill>
                  <a:prstClr val="black">
                    <a:tint val="75000"/>
                  </a:prstClr>
                </a:solidFill>
                <a:latin typeface="Calibri Light"/>
              </a:rPr>
              <a:t>2020-12-14</a:t>
            </a:fld>
            <a:endParaRPr lang="en-US">
              <a:solidFill>
                <a:prstClr val="black">
                  <a:tint val="75000"/>
                </a:prstClr>
              </a:solidFill>
              <a:latin typeface="Calibri Light"/>
            </a:endParaRPr>
          </a:p>
        </p:txBody>
      </p:sp>
      <p:pic>
        <p:nvPicPr>
          <p:cNvPr id="13" name="Bild 12" descr="Avslutande citattecken">
            <a:extLst>
              <a:ext uri="{FF2B5EF4-FFF2-40B4-BE49-F238E27FC236}">
                <a16:creationId xmlns:a16="http://schemas.microsoft.com/office/drawing/2014/main" id="{0F05207D-38D2-4E2B-91A7-66B540A700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48053" y="2511184"/>
            <a:ext cx="554493" cy="554493"/>
          </a:xfrm>
          <a:prstGeom prst="rect">
            <a:avLst/>
          </a:prstGeom>
        </p:spPr>
      </p:pic>
      <p:pic>
        <p:nvPicPr>
          <p:cNvPr id="14" name="Bild 13" descr="Avslutande citattecken">
            <a:extLst>
              <a:ext uri="{FF2B5EF4-FFF2-40B4-BE49-F238E27FC236}">
                <a16:creationId xmlns:a16="http://schemas.microsoft.com/office/drawing/2014/main" id="{F18D3653-70D7-4C89-B1F9-CA6617A8A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65374" y="1956691"/>
            <a:ext cx="554493" cy="554493"/>
          </a:xfrm>
          <a:prstGeom prst="rect">
            <a:avLst/>
          </a:prstGeom>
        </p:spPr>
      </p:pic>
      <p:pic>
        <p:nvPicPr>
          <p:cNvPr id="5" name="Ljud 4">
            <a:hlinkClick r:id="" action="ppaction://media"/>
            <a:extLst>
              <a:ext uri="{FF2B5EF4-FFF2-40B4-BE49-F238E27FC236}">
                <a16:creationId xmlns:a16="http://schemas.microsoft.com/office/drawing/2014/main" id="{F63EFC99-73BB-4013-93F8-2EA1F6E9A9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98093693"/>
      </p:ext>
    </p:extLst>
  </p:cSld>
  <p:clrMapOvr>
    <a:masterClrMapping/>
  </p:clrMapOvr>
  <mc:AlternateContent xmlns:mc="http://schemas.openxmlformats.org/markup-compatibility/2006" xmlns:p14="http://schemas.microsoft.com/office/powerpoint/2010/main">
    <mc:Choice Requires="p14">
      <p:transition spd="slow" p14:dur="2000" advTm="20591"/>
    </mc:Choice>
    <mc:Fallback xmlns="">
      <p:transition spd="slow" advTm="20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FF290AC-18AB-4149-9DA1-9402420E7A1E}"/>
              </a:ext>
            </a:extLst>
          </p:cNvPr>
          <p:cNvSpPr>
            <a:spLocks noGrp="1"/>
          </p:cNvSpPr>
          <p:nvPr>
            <p:ph type="body" sz="quarter" idx="13"/>
          </p:nvPr>
        </p:nvSpPr>
        <p:spPr>
          <a:xfrm>
            <a:off x="754274" y="2061562"/>
            <a:ext cx="4282651" cy="4379877"/>
          </a:xfrm>
        </p:spPr>
        <p:txBody>
          <a:bodyPr>
            <a:normAutofit/>
          </a:bodyPr>
          <a:lstStyle/>
          <a:p>
            <a:r>
              <a:rPr lang="sv-SE" i="1"/>
              <a:t>Stöds av min chef</a:t>
            </a:r>
          </a:p>
          <a:p>
            <a:pPr marL="0" indent="0">
              <a:buNone/>
            </a:pPr>
            <a:endParaRPr lang="sv-SE" i="1"/>
          </a:p>
          <a:p>
            <a:r>
              <a:rPr lang="sv-SE" i="1"/>
              <a:t>Går bra att kombinera med mitt ordinarie jobb</a:t>
            </a:r>
          </a:p>
          <a:p>
            <a:endParaRPr lang="sv-SE" i="1"/>
          </a:p>
          <a:p>
            <a:r>
              <a:rPr lang="sv-SE" i="1"/>
              <a:t>Bra förutsättningar (tid, resurser) för hemuppgifter</a:t>
            </a:r>
          </a:p>
          <a:p>
            <a:endParaRPr lang="sv-SE"/>
          </a:p>
        </p:txBody>
      </p:sp>
      <p:sp>
        <p:nvSpPr>
          <p:cNvPr id="3" name="Rubrik 2">
            <a:extLst>
              <a:ext uri="{FF2B5EF4-FFF2-40B4-BE49-F238E27FC236}">
                <a16:creationId xmlns:a16="http://schemas.microsoft.com/office/drawing/2014/main" id="{BBE62877-7C72-46FA-9981-313DB9FF4C87}"/>
              </a:ext>
            </a:extLst>
          </p:cNvPr>
          <p:cNvSpPr>
            <a:spLocks noGrp="1"/>
          </p:cNvSpPr>
          <p:nvPr>
            <p:ph type="title"/>
          </p:nvPr>
        </p:nvSpPr>
        <p:spPr/>
        <p:txBody>
          <a:bodyPr/>
          <a:lstStyle/>
          <a:p>
            <a:r>
              <a:rPr lang="sv-SE"/>
              <a:t>Hur fungerar det för arbetsgruppen att lägga tid på ett sådant här arbete?</a:t>
            </a:r>
          </a:p>
        </p:txBody>
      </p:sp>
      <p:sp>
        <p:nvSpPr>
          <p:cNvPr id="4" name="Platshållare för datum 3">
            <a:extLst>
              <a:ext uri="{FF2B5EF4-FFF2-40B4-BE49-F238E27FC236}">
                <a16:creationId xmlns:a16="http://schemas.microsoft.com/office/drawing/2014/main" id="{0573E7DB-2DDB-4EB0-BFB3-14EC74624025}"/>
              </a:ext>
            </a:extLst>
          </p:cNvPr>
          <p:cNvSpPr>
            <a:spLocks noGrp="1"/>
          </p:cNvSpPr>
          <p:nvPr>
            <p:ph type="dt" sz="half" idx="14"/>
          </p:nvPr>
        </p:nvSpPr>
        <p:spPr/>
        <p:txBody>
          <a:bodyPr/>
          <a:lstStyle/>
          <a:p>
            <a:fld id="{995C967C-67C7-4621-A3F4-421FC821AE41}" type="datetime1">
              <a:rPr lang="sv-SE" smtClean="0"/>
              <a:t>2020-12-14</a:t>
            </a:fld>
            <a:endParaRPr lang="en-US"/>
          </a:p>
        </p:txBody>
      </p:sp>
      <p:sp>
        <p:nvSpPr>
          <p:cNvPr id="5" name="Platshållare för bildnummer 4">
            <a:extLst>
              <a:ext uri="{FF2B5EF4-FFF2-40B4-BE49-F238E27FC236}">
                <a16:creationId xmlns:a16="http://schemas.microsoft.com/office/drawing/2014/main" id="{4C2E8303-793D-447A-B676-936C13E69FD0}"/>
              </a:ext>
            </a:extLst>
          </p:cNvPr>
          <p:cNvSpPr>
            <a:spLocks noGrp="1"/>
          </p:cNvSpPr>
          <p:nvPr>
            <p:ph type="sldNum" sz="quarter" idx="16"/>
          </p:nvPr>
        </p:nvSpPr>
        <p:spPr/>
        <p:txBody>
          <a:bodyPr/>
          <a:lstStyle/>
          <a:p>
            <a:fld id="{B6F15528-21DE-4FAA-801E-634DDDAF4B2B}" type="slidenum">
              <a:rPr lang="sv-SE" smtClean="0"/>
              <a:pPr/>
              <a:t>30</a:t>
            </a:fld>
            <a:endParaRPr lang="sv-SE"/>
          </a:p>
        </p:txBody>
      </p:sp>
      <p:pic>
        <p:nvPicPr>
          <p:cNvPr id="6" name="Bildobjekt 5">
            <a:extLst>
              <a:ext uri="{FF2B5EF4-FFF2-40B4-BE49-F238E27FC236}">
                <a16:creationId xmlns:a16="http://schemas.microsoft.com/office/drawing/2014/main" id="{896FBC59-DE7D-44ED-8034-B16441FD209A}"/>
              </a:ext>
            </a:extLst>
          </p:cNvPr>
          <p:cNvPicPr>
            <a:picLocks noChangeAspect="1"/>
          </p:cNvPicPr>
          <p:nvPr/>
        </p:nvPicPr>
        <p:blipFill>
          <a:blip r:embed="rId4"/>
          <a:stretch>
            <a:fillRect/>
          </a:stretch>
        </p:blipFill>
        <p:spPr>
          <a:xfrm>
            <a:off x="5036925" y="1507070"/>
            <a:ext cx="6400800" cy="1409700"/>
          </a:xfrm>
          <a:prstGeom prst="rect">
            <a:avLst/>
          </a:prstGeom>
        </p:spPr>
      </p:pic>
      <p:pic>
        <p:nvPicPr>
          <p:cNvPr id="8" name="Bildobjekt 7">
            <a:extLst>
              <a:ext uri="{FF2B5EF4-FFF2-40B4-BE49-F238E27FC236}">
                <a16:creationId xmlns:a16="http://schemas.microsoft.com/office/drawing/2014/main" id="{F146A483-D2DB-46B7-80AD-E35E123C5873}"/>
              </a:ext>
            </a:extLst>
          </p:cNvPr>
          <p:cNvPicPr>
            <a:picLocks noChangeAspect="1"/>
          </p:cNvPicPr>
          <p:nvPr/>
        </p:nvPicPr>
        <p:blipFill>
          <a:blip r:embed="rId5"/>
          <a:stretch>
            <a:fillRect/>
          </a:stretch>
        </p:blipFill>
        <p:spPr>
          <a:xfrm>
            <a:off x="5146462" y="2831212"/>
            <a:ext cx="6267450" cy="1371600"/>
          </a:xfrm>
          <a:prstGeom prst="rect">
            <a:avLst/>
          </a:prstGeom>
        </p:spPr>
      </p:pic>
      <p:pic>
        <p:nvPicPr>
          <p:cNvPr id="9" name="Bildobjekt 8">
            <a:extLst>
              <a:ext uri="{FF2B5EF4-FFF2-40B4-BE49-F238E27FC236}">
                <a16:creationId xmlns:a16="http://schemas.microsoft.com/office/drawing/2014/main" id="{02E4DD15-D4C1-4967-8C6A-0A82B5F4E6CB}"/>
              </a:ext>
            </a:extLst>
          </p:cNvPr>
          <p:cNvPicPr>
            <a:picLocks noChangeAspect="1"/>
          </p:cNvPicPr>
          <p:nvPr/>
        </p:nvPicPr>
        <p:blipFill>
          <a:blip r:embed="rId6"/>
          <a:stretch>
            <a:fillRect/>
          </a:stretch>
        </p:blipFill>
        <p:spPr>
          <a:xfrm>
            <a:off x="5136937" y="4070349"/>
            <a:ext cx="6286500" cy="1314450"/>
          </a:xfrm>
          <a:prstGeom prst="rect">
            <a:avLst/>
          </a:prstGeom>
        </p:spPr>
      </p:pic>
      <p:sp>
        <p:nvSpPr>
          <p:cNvPr id="11" name="Explosion: 14 punkter 10">
            <a:extLst>
              <a:ext uri="{FF2B5EF4-FFF2-40B4-BE49-F238E27FC236}">
                <a16:creationId xmlns:a16="http://schemas.microsoft.com/office/drawing/2014/main" id="{F159132B-110B-48DC-8C3F-117CDD618381}"/>
              </a:ext>
            </a:extLst>
          </p:cNvPr>
          <p:cNvSpPr/>
          <p:nvPr/>
        </p:nvSpPr>
        <p:spPr>
          <a:xfrm>
            <a:off x="2563590" y="1127760"/>
            <a:ext cx="9892570" cy="4602480"/>
          </a:xfrm>
          <a:prstGeom prst="irregularSeal2">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r>
              <a:rPr lang="sv-SE" sz="3600" b="1">
                <a:solidFill>
                  <a:schemeClr val="tx1"/>
                </a:solidFill>
              </a:rPr>
              <a:t>Problematiskt för upp mot en fjärdedel av arbetsgruppen!</a:t>
            </a:r>
          </a:p>
        </p:txBody>
      </p:sp>
      <p:pic>
        <p:nvPicPr>
          <p:cNvPr id="7" name="Ljud 6">
            <a:hlinkClick r:id="" action="ppaction://media"/>
            <a:extLst>
              <a:ext uri="{FF2B5EF4-FFF2-40B4-BE49-F238E27FC236}">
                <a16:creationId xmlns:a16="http://schemas.microsoft.com/office/drawing/2014/main" id="{94772A76-E90E-43B7-8BF8-117A775D0F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28214755"/>
      </p:ext>
    </p:extLst>
  </p:cSld>
  <p:clrMapOvr>
    <a:masterClrMapping/>
  </p:clrMapOvr>
  <mc:AlternateContent xmlns:mc="http://schemas.openxmlformats.org/markup-compatibility/2006" xmlns:p14="http://schemas.microsoft.com/office/powerpoint/2010/main">
    <mc:Choice Requires="p14">
      <p:transition spd="slow" p14:dur="2000" advTm="18631"/>
    </mc:Choice>
    <mc:Fallback xmlns="">
      <p:transition spd="slow" advTm="18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4393609-A42F-4EAE-95AC-0C2A8EA2189E}"/>
              </a:ext>
            </a:extLst>
          </p:cNvPr>
          <p:cNvSpPr>
            <a:spLocks noGrp="1"/>
          </p:cNvSpPr>
          <p:nvPr>
            <p:ph type="body" sz="quarter" idx="13"/>
          </p:nvPr>
        </p:nvSpPr>
        <p:spPr>
          <a:xfrm>
            <a:off x="754274" y="2061563"/>
            <a:ext cx="10683451" cy="3628218"/>
          </a:xfrm>
        </p:spPr>
        <p:txBody>
          <a:bodyPr>
            <a:normAutofit/>
          </a:bodyPr>
          <a:lstStyle/>
          <a:p>
            <a:pPr algn="l"/>
            <a:r>
              <a:rPr lang="sv-SE" sz="2400"/>
              <a:t>Mycket pågår – viktigt att kroka arm med befintliga projekt och forum </a:t>
            </a:r>
          </a:p>
          <a:p>
            <a:pPr algn="l"/>
            <a:r>
              <a:rPr lang="sv-SE" sz="2400"/>
              <a:t>Respekt för att det är ett stort och komplext område</a:t>
            </a:r>
          </a:p>
          <a:p>
            <a:pPr algn="l"/>
            <a:r>
              <a:rPr lang="sv-SE" sz="2400"/>
              <a:t>Resultatet av första fasen inte så konkret som vi först tänkte</a:t>
            </a:r>
          </a:p>
          <a:p>
            <a:pPr algn="l"/>
            <a:r>
              <a:rPr lang="sv-SE" sz="2400"/>
              <a:t>Under processens gång har komplexiteten klarnat – omvärderat vad som är rimligt</a:t>
            </a:r>
          </a:p>
          <a:p>
            <a:pPr algn="l"/>
            <a:r>
              <a:rPr lang="sv-SE" sz="2400"/>
              <a:t>Att skapa samsyn över gränserna tar tid och behöver få ta tid</a:t>
            </a:r>
          </a:p>
          <a:p>
            <a:pPr marL="0" indent="0" algn="l">
              <a:buNone/>
            </a:pPr>
            <a:endParaRPr lang="sv-SE" sz="2400"/>
          </a:p>
          <a:p>
            <a:pPr marL="0" indent="0" algn="l">
              <a:buNone/>
            </a:pPr>
            <a:endParaRPr lang="sv-SE" sz="2400"/>
          </a:p>
          <a:p>
            <a:pPr algn="l"/>
            <a:endParaRPr lang="sv-SE" sz="2400"/>
          </a:p>
          <a:p>
            <a:pPr algn="l"/>
            <a:endParaRPr lang="sv-SE" sz="2400"/>
          </a:p>
          <a:p>
            <a:pPr algn="ctr"/>
            <a:endParaRPr lang="sv-SE" sz="2400"/>
          </a:p>
          <a:p>
            <a:endParaRPr lang="sv-SE" sz="2400"/>
          </a:p>
        </p:txBody>
      </p:sp>
      <p:sp>
        <p:nvSpPr>
          <p:cNvPr id="3" name="Rubrik 2">
            <a:extLst>
              <a:ext uri="{FF2B5EF4-FFF2-40B4-BE49-F238E27FC236}">
                <a16:creationId xmlns:a16="http://schemas.microsoft.com/office/drawing/2014/main" id="{C27FB4BC-72FD-4FF8-85A4-26B3F09C75CF}"/>
              </a:ext>
            </a:extLst>
          </p:cNvPr>
          <p:cNvSpPr>
            <a:spLocks noGrp="1"/>
          </p:cNvSpPr>
          <p:nvPr>
            <p:ph type="title"/>
          </p:nvPr>
        </p:nvSpPr>
        <p:spPr/>
        <p:txBody>
          <a:bodyPr anchor="t">
            <a:normAutofit/>
          </a:bodyPr>
          <a:lstStyle/>
          <a:p>
            <a:r>
              <a:rPr lang="sv-SE" sz="4000"/>
              <a:t>Insikter och tankar efter första fasen</a:t>
            </a:r>
            <a:endParaRPr lang="sv-SE"/>
          </a:p>
        </p:txBody>
      </p:sp>
      <p:sp>
        <p:nvSpPr>
          <p:cNvPr id="4" name="Platshållare för datum 3">
            <a:extLst>
              <a:ext uri="{FF2B5EF4-FFF2-40B4-BE49-F238E27FC236}">
                <a16:creationId xmlns:a16="http://schemas.microsoft.com/office/drawing/2014/main" id="{A1688396-3A17-4E88-B1DB-4ADB1DF540BE}"/>
              </a:ext>
            </a:extLst>
          </p:cNvPr>
          <p:cNvSpPr>
            <a:spLocks noGrp="1"/>
          </p:cNvSpPr>
          <p:nvPr>
            <p:ph type="dt" sz="half" idx="14"/>
          </p:nvPr>
        </p:nvSpPr>
        <p:spPr/>
        <p:txBody>
          <a:bodyPr/>
          <a:lstStyle/>
          <a:p>
            <a:fld id="{995C967C-67C7-4621-A3F4-421FC821AE41}" type="datetime1">
              <a:rPr lang="sv-SE" smtClean="0"/>
              <a:t>2020-12-14</a:t>
            </a:fld>
            <a:endParaRPr lang="en-US"/>
          </a:p>
        </p:txBody>
      </p:sp>
      <p:sp>
        <p:nvSpPr>
          <p:cNvPr id="5" name="Platshållare för bildnummer 4">
            <a:extLst>
              <a:ext uri="{FF2B5EF4-FFF2-40B4-BE49-F238E27FC236}">
                <a16:creationId xmlns:a16="http://schemas.microsoft.com/office/drawing/2014/main" id="{0A7A7A63-D992-4E23-8E65-6C1769DDE1B6}"/>
              </a:ext>
            </a:extLst>
          </p:cNvPr>
          <p:cNvSpPr>
            <a:spLocks noGrp="1"/>
          </p:cNvSpPr>
          <p:nvPr>
            <p:ph type="sldNum" sz="quarter" idx="16"/>
          </p:nvPr>
        </p:nvSpPr>
        <p:spPr/>
        <p:txBody>
          <a:bodyPr/>
          <a:lstStyle/>
          <a:p>
            <a:fld id="{B6F15528-21DE-4FAA-801E-634DDDAF4B2B}" type="slidenum">
              <a:rPr lang="sv-SE" smtClean="0"/>
              <a:pPr/>
              <a:t>31</a:t>
            </a:fld>
            <a:endParaRPr lang="sv-SE"/>
          </a:p>
        </p:txBody>
      </p:sp>
      <p:pic>
        <p:nvPicPr>
          <p:cNvPr id="6" name="Ljud 5">
            <a:hlinkClick r:id="" action="ppaction://media"/>
            <a:extLst>
              <a:ext uri="{FF2B5EF4-FFF2-40B4-BE49-F238E27FC236}">
                <a16:creationId xmlns:a16="http://schemas.microsoft.com/office/drawing/2014/main" id="{AEA25938-730B-431D-94A3-23E784625C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05582388"/>
      </p:ext>
    </p:extLst>
  </p:cSld>
  <p:clrMapOvr>
    <a:masterClrMapping/>
  </p:clrMapOvr>
  <mc:AlternateContent xmlns:mc="http://schemas.openxmlformats.org/markup-compatibility/2006" xmlns:p14="http://schemas.microsoft.com/office/powerpoint/2010/main">
    <mc:Choice Requires="p14">
      <p:transition spd="slow" p14:dur="2000" advTm="63572"/>
    </mc:Choice>
    <mc:Fallback xmlns="">
      <p:transition spd="slow" advTm="63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77689B79-AA2E-4070-A92D-5FEA979BF104}"/>
              </a:ext>
            </a:extLst>
          </p:cNvPr>
          <p:cNvSpPr>
            <a:spLocks noGrp="1"/>
          </p:cNvSpPr>
          <p:nvPr>
            <p:ph type="body" sz="quarter" idx="13"/>
          </p:nvPr>
        </p:nvSpPr>
        <p:spPr>
          <a:xfrm>
            <a:off x="754275" y="2061563"/>
            <a:ext cx="4853424" cy="3628218"/>
          </a:xfrm>
        </p:spPr>
        <p:txBody>
          <a:bodyPr/>
          <a:lstStyle/>
          <a:p>
            <a:r>
              <a:rPr lang="sv-SE"/>
              <a:t>Arbetsgruppen</a:t>
            </a:r>
          </a:p>
          <a:p>
            <a:r>
              <a:rPr lang="sv-SE"/>
              <a:t>Förankringsforum</a:t>
            </a:r>
          </a:p>
          <a:p>
            <a:r>
              <a:rPr lang="sv-SE"/>
              <a:t>Brukarorganisationer</a:t>
            </a:r>
          </a:p>
          <a:p>
            <a:r>
              <a:rPr lang="sv-SE"/>
              <a:t>Invånardialog</a:t>
            </a:r>
          </a:p>
          <a:p>
            <a:r>
              <a:rPr lang="sv-SE"/>
              <a:t>…och alla andra som har bidragit i arbetet</a:t>
            </a:r>
          </a:p>
        </p:txBody>
      </p:sp>
      <p:sp>
        <p:nvSpPr>
          <p:cNvPr id="3" name="Rubrik 2">
            <a:extLst>
              <a:ext uri="{FF2B5EF4-FFF2-40B4-BE49-F238E27FC236}">
                <a16:creationId xmlns:a16="http://schemas.microsoft.com/office/drawing/2014/main" id="{6D95312A-B999-4D4D-B57B-3DF63B0B32C6}"/>
              </a:ext>
            </a:extLst>
          </p:cNvPr>
          <p:cNvSpPr>
            <a:spLocks noGrp="1"/>
          </p:cNvSpPr>
          <p:nvPr>
            <p:ph type="title"/>
          </p:nvPr>
        </p:nvSpPr>
        <p:spPr/>
        <p:txBody>
          <a:bodyPr/>
          <a:lstStyle/>
          <a:p>
            <a:r>
              <a:rPr lang="sv-SE"/>
              <a:t>Stort tack!</a:t>
            </a:r>
          </a:p>
        </p:txBody>
      </p:sp>
      <p:sp>
        <p:nvSpPr>
          <p:cNvPr id="4" name="Platshållare för datum 3">
            <a:extLst>
              <a:ext uri="{FF2B5EF4-FFF2-40B4-BE49-F238E27FC236}">
                <a16:creationId xmlns:a16="http://schemas.microsoft.com/office/drawing/2014/main" id="{8C921485-A282-48E5-85B7-8B905065DAB7}"/>
              </a:ext>
            </a:extLst>
          </p:cNvPr>
          <p:cNvSpPr>
            <a:spLocks noGrp="1"/>
          </p:cNvSpPr>
          <p:nvPr>
            <p:ph type="dt" sz="half" idx="14"/>
          </p:nvPr>
        </p:nvSpPr>
        <p:spPr/>
        <p:txBody>
          <a:bodyPr/>
          <a:lstStyle/>
          <a:p>
            <a:fld id="{995C967C-67C7-4621-A3F4-421FC821AE41}" type="datetime1">
              <a:rPr lang="sv-SE" smtClean="0"/>
              <a:t>2020-12-14</a:t>
            </a:fld>
            <a:endParaRPr lang="en-US"/>
          </a:p>
        </p:txBody>
      </p:sp>
      <p:sp>
        <p:nvSpPr>
          <p:cNvPr id="5" name="Platshållare för bildnummer 4">
            <a:extLst>
              <a:ext uri="{FF2B5EF4-FFF2-40B4-BE49-F238E27FC236}">
                <a16:creationId xmlns:a16="http://schemas.microsoft.com/office/drawing/2014/main" id="{DD619CA7-92C2-4623-80DE-3F7E4EBED2D1}"/>
              </a:ext>
            </a:extLst>
          </p:cNvPr>
          <p:cNvSpPr>
            <a:spLocks noGrp="1"/>
          </p:cNvSpPr>
          <p:nvPr>
            <p:ph type="sldNum" sz="quarter" idx="16"/>
          </p:nvPr>
        </p:nvSpPr>
        <p:spPr/>
        <p:txBody>
          <a:bodyPr/>
          <a:lstStyle/>
          <a:p>
            <a:fld id="{B6F15528-21DE-4FAA-801E-634DDDAF4B2B}" type="slidenum">
              <a:rPr lang="sv-SE" smtClean="0"/>
              <a:pPr/>
              <a:t>32</a:t>
            </a:fld>
            <a:endParaRPr lang="sv-SE"/>
          </a:p>
        </p:txBody>
      </p:sp>
      <p:pic>
        <p:nvPicPr>
          <p:cNvPr id="6" name="Bildobjekt 5">
            <a:extLst>
              <a:ext uri="{FF2B5EF4-FFF2-40B4-BE49-F238E27FC236}">
                <a16:creationId xmlns:a16="http://schemas.microsoft.com/office/drawing/2014/main" id="{99F1957C-5A96-4807-9E19-84B8EAB1B61A}"/>
              </a:ext>
            </a:extLst>
          </p:cNvPr>
          <p:cNvPicPr>
            <a:picLocks noChangeAspect="1"/>
          </p:cNvPicPr>
          <p:nvPr/>
        </p:nvPicPr>
        <p:blipFill rotWithShape="1">
          <a:blip r:embed="rId4"/>
          <a:srcRect l="15535"/>
          <a:stretch/>
        </p:blipFill>
        <p:spPr>
          <a:xfrm>
            <a:off x="5691672" y="1646710"/>
            <a:ext cx="6071119" cy="4043071"/>
          </a:xfrm>
          <a:prstGeom prst="rect">
            <a:avLst/>
          </a:prstGeom>
        </p:spPr>
      </p:pic>
      <p:pic>
        <p:nvPicPr>
          <p:cNvPr id="7" name="Ljud 6">
            <a:hlinkClick r:id="" action="ppaction://media"/>
            <a:extLst>
              <a:ext uri="{FF2B5EF4-FFF2-40B4-BE49-F238E27FC236}">
                <a16:creationId xmlns:a16="http://schemas.microsoft.com/office/drawing/2014/main" id="{BEB5721C-EB77-4A2A-8FBD-4931F318B9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25253462"/>
      </p:ext>
    </p:extLst>
  </p:cSld>
  <p:clrMapOvr>
    <a:masterClrMapping/>
  </p:clrMapOvr>
  <mc:AlternateContent xmlns:mc="http://schemas.openxmlformats.org/markup-compatibility/2006" xmlns:p14="http://schemas.microsoft.com/office/powerpoint/2010/main">
    <mc:Choice Requires="p14">
      <p:transition spd="slow" p14:dur="2000" advTm="43916"/>
    </mc:Choice>
    <mc:Fallback xmlns="">
      <p:transition spd="slow" advTm="43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23FA488-7D29-44DF-BA1C-F6855B9005E7}"/>
              </a:ext>
            </a:extLst>
          </p:cNvPr>
          <p:cNvSpPr>
            <a:spLocks noGrp="1"/>
          </p:cNvSpPr>
          <p:nvPr>
            <p:ph type="body" sz="quarter" idx="13"/>
          </p:nvPr>
        </p:nvSpPr>
        <p:spPr>
          <a:xfrm>
            <a:off x="754274" y="2092043"/>
            <a:ext cx="10683451" cy="3628218"/>
          </a:xfrm>
        </p:spPr>
        <p:txBody>
          <a:bodyPr>
            <a:normAutofit/>
          </a:bodyPr>
          <a:lstStyle/>
          <a:p>
            <a:pPr marL="0" indent="0">
              <a:buNone/>
            </a:pPr>
            <a:endParaRPr lang="sv-SE">
              <a:highlight>
                <a:srgbClr val="FFFF00"/>
              </a:highlight>
            </a:endParaRPr>
          </a:p>
          <a:p>
            <a:pPr marL="261964" lvl="1" indent="0">
              <a:buNone/>
            </a:pPr>
            <a:endParaRPr lang="sv-SE"/>
          </a:p>
        </p:txBody>
      </p:sp>
      <p:sp>
        <p:nvSpPr>
          <p:cNvPr id="3" name="Rubrik 2">
            <a:extLst>
              <a:ext uri="{FF2B5EF4-FFF2-40B4-BE49-F238E27FC236}">
                <a16:creationId xmlns:a16="http://schemas.microsoft.com/office/drawing/2014/main" id="{830083AC-3F71-412C-B4AD-4BD781989BF1}"/>
              </a:ext>
            </a:extLst>
          </p:cNvPr>
          <p:cNvSpPr>
            <a:spLocks noGrp="1"/>
          </p:cNvSpPr>
          <p:nvPr>
            <p:ph type="title"/>
          </p:nvPr>
        </p:nvSpPr>
        <p:spPr/>
        <p:txBody>
          <a:bodyPr/>
          <a:lstStyle/>
          <a:p>
            <a:r>
              <a:rPr lang="sv-SE"/>
              <a:t>Avrundning</a:t>
            </a:r>
          </a:p>
        </p:txBody>
      </p:sp>
      <p:sp>
        <p:nvSpPr>
          <p:cNvPr id="4" name="Platshållare för datum 3">
            <a:extLst>
              <a:ext uri="{FF2B5EF4-FFF2-40B4-BE49-F238E27FC236}">
                <a16:creationId xmlns:a16="http://schemas.microsoft.com/office/drawing/2014/main" id="{19AA296B-BA5E-4C73-BE83-F0B50DF62805}"/>
              </a:ext>
            </a:extLst>
          </p:cNvPr>
          <p:cNvSpPr>
            <a:spLocks noGrp="1"/>
          </p:cNvSpPr>
          <p:nvPr>
            <p:ph type="dt" sz="half" idx="14"/>
          </p:nvPr>
        </p:nvSpPr>
        <p:spPr/>
        <p:txBody>
          <a:bodyPr/>
          <a:lstStyle/>
          <a:p>
            <a:fld id="{995C967C-67C7-4621-A3F4-421FC821AE41}" type="datetime1">
              <a:rPr lang="sv-SE" smtClean="0"/>
              <a:t>2020-12-14</a:t>
            </a:fld>
            <a:endParaRPr lang="en-US"/>
          </a:p>
        </p:txBody>
      </p:sp>
      <p:sp>
        <p:nvSpPr>
          <p:cNvPr id="5" name="Platshållare för bildnummer 4">
            <a:extLst>
              <a:ext uri="{FF2B5EF4-FFF2-40B4-BE49-F238E27FC236}">
                <a16:creationId xmlns:a16="http://schemas.microsoft.com/office/drawing/2014/main" id="{F2537C17-F459-443D-9BBB-7A15E040B847}"/>
              </a:ext>
            </a:extLst>
          </p:cNvPr>
          <p:cNvSpPr>
            <a:spLocks noGrp="1"/>
          </p:cNvSpPr>
          <p:nvPr>
            <p:ph type="sldNum" sz="quarter" idx="16"/>
          </p:nvPr>
        </p:nvSpPr>
        <p:spPr/>
        <p:txBody>
          <a:bodyPr/>
          <a:lstStyle/>
          <a:p>
            <a:fld id="{B6F15528-21DE-4FAA-801E-634DDDAF4B2B}" type="slidenum">
              <a:rPr lang="sv-SE" smtClean="0"/>
              <a:pPr/>
              <a:t>33</a:t>
            </a:fld>
            <a:endParaRPr lang="sv-SE"/>
          </a:p>
        </p:txBody>
      </p:sp>
      <p:pic>
        <p:nvPicPr>
          <p:cNvPr id="6" name="Picture 2" descr="3713A9D2-B9BF-461E-9B1F-3C52FFED81E8">
            <a:extLst>
              <a:ext uri="{FF2B5EF4-FFF2-40B4-BE49-F238E27FC236}">
                <a16:creationId xmlns:a16="http://schemas.microsoft.com/office/drawing/2014/main" id="{730C410E-F2F4-457D-96C2-8C0425B42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9240" y="290234"/>
            <a:ext cx="6342787" cy="641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Ljud 8">
            <a:hlinkClick r:id="" action="ppaction://media"/>
            <a:extLst>
              <a:ext uri="{FF2B5EF4-FFF2-40B4-BE49-F238E27FC236}">
                <a16:creationId xmlns:a16="http://schemas.microsoft.com/office/drawing/2014/main" id="{2A032A3B-A7BE-4067-B38A-9060AF68C97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138277642"/>
      </p:ext>
    </p:extLst>
  </p:cSld>
  <p:clrMapOvr>
    <a:masterClrMapping/>
  </p:clrMapOvr>
  <mc:AlternateContent xmlns:mc="http://schemas.openxmlformats.org/markup-compatibility/2006" xmlns:p14="http://schemas.microsoft.com/office/powerpoint/2010/main">
    <mc:Choice Requires="p14">
      <p:transition spd="slow" p14:dur="2000" advTm="29370"/>
    </mc:Choice>
    <mc:Fallback xmlns="">
      <p:transition spd="slow" advTm="29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18C3610-9EAC-4F0A-830D-E08B9295FF4F}"/>
              </a:ext>
            </a:extLst>
          </p:cNvPr>
          <p:cNvSpPr>
            <a:spLocks noGrp="1"/>
          </p:cNvSpPr>
          <p:nvPr>
            <p:ph type="ctrTitle"/>
          </p:nvPr>
        </p:nvSpPr>
        <p:spPr>
          <a:xfrm>
            <a:off x="1524321" y="621771"/>
            <a:ext cx="8588925" cy="2067797"/>
          </a:xfrm>
        </p:spPr>
        <p:txBody>
          <a:bodyPr>
            <a:normAutofit fontScale="90000"/>
          </a:bodyPr>
          <a:lstStyle/>
          <a:p>
            <a:pPr>
              <a:lnSpc>
                <a:spcPct val="150000"/>
              </a:lnSpc>
            </a:pPr>
            <a:r>
              <a:rPr lang="sv-SE"/>
              <a:t>Tack!</a:t>
            </a:r>
            <a:br>
              <a:rPr lang="sv-SE"/>
            </a:br>
            <a:r>
              <a:rPr lang="sv-SE" sz="4063"/>
              <a:t>Vid frågor eller synpunkter, hör gärna av er till:</a:t>
            </a:r>
          </a:p>
        </p:txBody>
      </p:sp>
      <p:sp>
        <p:nvSpPr>
          <p:cNvPr id="3" name="Platshållare för innehåll 2">
            <a:extLst>
              <a:ext uri="{FF2B5EF4-FFF2-40B4-BE49-F238E27FC236}">
                <a16:creationId xmlns:a16="http://schemas.microsoft.com/office/drawing/2014/main" id="{6A4F5BE4-22A1-4B9C-9118-B5768D9566D3}"/>
              </a:ext>
            </a:extLst>
          </p:cNvPr>
          <p:cNvSpPr>
            <a:spLocks noGrp="1"/>
          </p:cNvSpPr>
          <p:nvPr>
            <p:ph type="subTitle" idx="1"/>
          </p:nvPr>
        </p:nvSpPr>
        <p:spPr>
          <a:xfrm>
            <a:off x="1524321" y="3311243"/>
            <a:ext cx="8268299" cy="3247584"/>
          </a:xfrm>
        </p:spPr>
        <p:txBody>
          <a:bodyPr vert="horz" lIns="0" tIns="0" rIns="0" bIns="0" rtlCol="0" anchor="t">
            <a:noAutofit/>
          </a:bodyPr>
          <a:lstStyle/>
          <a:p>
            <a:r>
              <a:rPr lang="sv-SE" sz="2183" dirty="0"/>
              <a:t>	Malin Helander, förbättringsledare CIFU, Region Västmanland</a:t>
            </a:r>
          </a:p>
          <a:p>
            <a:r>
              <a:rPr lang="sv-SE" sz="2183" dirty="0"/>
              <a:t>	Telefon: 021-17 57 02</a:t>
            </a:r>
          </a:p>
          <a:p>
            <a:r>
              <a:rPr lang="sv-SE" sz="2183" dirty="0"/>
              <a:t>	Epost: </a:t>
            </a:r>
            <a:r>
              <a:rPr lang="sv-SE" sz="2183" dirty="0">
                <a:hlinkClick r:id="rId5"/>
              </a:rPr>
              <a:t>malin.helander@regionvastmanland.se</a:t>
            </a:r>
            <a:endParaRPr lang="sv-SE" sz="2183" dirty="0"/>
          </a:p>
          <a:p>
            <a:endParaRPr lang="sv-SE" sz="2183" dirty="0"/>
          </a:p>
          <a:p>
            <a:r>
              <a:rPr lang="sv-SE" sz="2183" dirty="0"/>
              <a:t>	Sara Fredin, programsamordnare Nära vård, Region Västmanland</a:t>
            </a:r>
          </a:p>
          <a:p>
            <a:r>
              <a:rPr lang="sv-SE" sz="2183" dirty="0"/>
              <a:t>	Telefon: 021-48 18 678</a:t>
            </a:r>
          </a:p>
          <a:p>
            <a:r>
              <a:rPr lang="sv-SE" sz="2183" dirty="0"/>
              <a:t>	Epost: </a:t>
            </a:r>
            <a:r>
              <a:rPr lang="sv-SE" sz="2183" dirty="0">
                <a:hlinkClick r:id="rId6"/>
              </a:rPr>
              <a:t>sara.fredin@regionvastmanland.se</a:t>
            </a:r>
            <a:r>
              <a:rPr lang="sv-SE" sz="2183" dirty="0"/>
              <a:t> </a:t>
            </a:r>
          </a:p>
          <a:p>
            <a:r>
              <a:rPr lang="sv-SE" sz="2183" dirty="0"/>
              <a:t>	</a:t>
            </a:r>
          </a:p>
          <a:p>
            <a:r>
              <a:rPr lang="sv-SE" sz="2183" dirty="0"/>
              <a:t>	Therese  Montelius, projektledare BUF, Västerås Stad </a:t>
            </a:r>
          </a:p>
          <a:p>
            <a:r>
              <a:rPr lang="sv-SE" sz="2183" dirty="0"/>
              <a:t>	Telefon:  021-39  00 13</a:t>
            </a:r>
          </a:p>
          <a:p>
            <a:r>
              <a:rPr lang="sv-SE" sz="2183" dirty="0"/>
              <a:t>	Epost: </a:t>
            </a:r>
            <a:r>
              <a:rPr lang="sv-SE" sz="2183" dirty="0">
                <a:hlinkClick r:id="rId7"/>
              </a:rPr>
              <a:t>therese.montelius@vasteras.se</a:t>
            </a:r>
            <a:r>
              <a:rPr lang="sv-SE" sz="2183" dirty="0"/>
              <a:t> </a:t>
            </a:r>
          </a:p>
          <a:p>
            <a:endParaRPr lang="sv-SE" sz="2183" dirty="0"/>
          </a:p>
          <a:p>
            <a:endParaRPr lang="sv-SE" sz="2183" dirty="0"/>
          </a:p>
          <a:p>
            <a:r>
              <a:rPr lang="sv-SE" sz="2183" dirty="0"/>
              <a:t>	</a:t>
            </a:r>
          </a:p>
          <a:p>
            <a:r>
              <a:rPr lang="sv-SE" sz="2183" dirty="0"/>
              <a:t>	</a:t>
            </a:r>
          </a:p>
        </p:txBody>
      </p:sp>
      <p:pic>
        <p:nvPicPr>
          <p:cNvPr id="4" name="Ljud 3">
            <a:hlinkClick r:id="" action="ppaction://media"/>
            <a:extLst>
              <a:ext uri="{FF2B5EF4-FFF2-40B4-BE49-F238E27FC236}">
                <a16:creationId xmlns:a16="http://schemas.microsoft.com/office/drawing/2014/main" id="{055C5300-0480-4442-A710-39C43B7AFC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68315742"/>
      </p:ext>
    </p:extLst>
  </p:cSld>
  <p:clrMapOvr>
    <a:masterClrMapping/>
  </p:clrMapOvr>
  <mc:AlternateContent xmlns:mc="http://schemas.openxmlformats.org/markup-compatibility/2006" xmlns:p14="http://schemas.microsoft.com/office/powerpoint/2010/main">
    <mc:Choice Requires="p14">
      <p:transition spd="slow" p14:dur="2000" advTm="7531"/>
    </mc:Choice>
    <mc:Fallback xmlns="">
      <p:transition spd="slow" advTm="7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CBB669AB-BC5D-4636-B63B-9B05AB177856}"/>
              </a:ext>
            </a:extLst>
          </p:cNvPr>
          <p:cNvSpPr>
            <a:spLocks noGrp="1"/>
          </p:cNvSpPr>
          <p:nvPr>
            <p:ph type="body" sz="quarter" idx="13"/>
          </p:nvPr>
        </p:nvSpPr>
        <p:spPr>
          <a:xfrm>
            <a:off x="5770880" y="3360029"/>
            <a:ext cx="5463645" cy="3628218"/>
          </a:xfrm>
        </p:spPr>
        <p:txBody>
          <a:bodyPr/>
          <a:lstStyle/>
          <a:p>
            <a:r>
              <a:rPr lang="sv-SE"/>
              <a:t>Alternativet ”Mycket bra” fanns också, men fick 0% svar</a:t>
            </a:r>
          </a:p>
        </p:txBody>
      </p:sp>
      <p:sp>
        <p:nvSpPr>
          <p:cNvPr id="3" name="Rubrik 2">
            <a:extLst>
              <a:ext uri="{FF2B5EF4-FFF2-40B4-BE49-F238E27FC236}">
                <a16:creationId xmlns:a16="http://schemas.microsoft.com/office/drawing/2014/main" id="{67BC0DF7-52BF-48EA-8CC7-8FF3EF43D4F4}"/>
              </a:ext>
            </a:extLst>
          </p:cNvPr>
          <p:cNvSpPr>
            <a:spLocks noGrp="1"/>
          </p:cNvSpPr>
          <p:nvPr>
            <p:ph type="title"/>
          </p:nvPr>
        </p:nvSpPr>
        <p:spPr/>
        <p:txBody>
          <a:bodyPr>
            <a:normAutofit/>
          </a:bodyPr>
          <a:lstStyle/>
          <a:p>
            <a:pPr rtl="0"/>
            <a:r>
              <a:rPr lang="sv-SE" sz="4000" b="0"/>
              <a:t>Hur upplever du att stöd, vård och behandling av barn, ungdomar och unga vuxnas psykiska ohälsa fungerar? </a:t>
            </a:r>
            <a:endParaRPr lang="sv-SE"/>
          </a:p>
        </p:txBody>
      </p:sp>
      <p:sp>
        <p:nvSpPr>
          <p:cNvPr id="4" name="Platshållare för datum 3">
            <a:extLst>
              <a:ext uri="{FF2B5EF4-FFF2-40B4-BE49-F238E27FC236}">
                <a16:creationId xmlns:a16="http://schemas.microsoft.com/office/drawing/2014/main" id="{3A5A8D7A-D484-4407-B103-F2AABD9A4028}"/>
              </a:ext>
            </a:extLst>
          </p:cNvPr>
          <p:cNvSpPr>
            <a:spLocks noGrp="1"/>
          </p:cNvSpPr>
          <p:nvPr>
            <p:ph type="dt" sz="half" idx="14"/>
          </p:nvPr>
        </p:nvSpPr>
        <p:spPr/>
        <p:txBody>
          <a:bodyPr/>
          <a:lstStyle/>
          <a:p>
            <a:fld id="{995C967C-67C7-4621-A3F4-421FC821AE41}" type="datetime1">
              <a:rPr lang="sv-SE" smtClean="0"/>
              <a:t>2020-12-14</a:t>
            </a:fld>
            <a:endParaRPr lang="en-US"/>
          </a:p>
        </p:txBody>
      </p:sp>
      <p:sp>
        <p:nvSpPr>
          <p:cNvPr id="5" name="Platshållare för bildnummer 4">
            <a:extLst>
              <a:ext uri="{FF2B5EF4-FFF2-40B4-BE49-F238E27FC236}">
                <a16:creationId xmlns:a16="http://schemas.microsoft.com/office/drawing/2014/main" id="{1DBDADCE-F30B-42AE-9B2E-A67196DA5A2B}"/>
              </a:ext>
            </a:extLst>
          </p:cNvPr>
          <p:cNvSpPr>
            <a:spLocks noGrp="1"/>
          </p:cNvSpPr>
          <p:nvPr>
            <p:ph type="sldNum" sz="quarter" idx="16"/>
          </p:nvPr>
        </p:nvSpPr>
        <p:spPr/>
        <p:txBody>
          <a:bodyPr/>
          <a:lstStyle/>
          <a:p>
            <a:fld id="{B6F15528-21DE-4FAA-801E-634DDDAF4B2B}" type="slidenum">
              <a:rPr lang="sv-SE" smtClean="0"/>
              <a:pPr/>
              <a:t>4</a:t>
            </a:fld>
            <a:endParaRPr lang="sv-SE"/>
          </a:p>
        </p:txBody>
      </p:sp>
      <p:graphicFrame>
        <p:nvGraphicFramePr>
          <p:cNvPr id="6" name="Diagram 5">
            <a:extLst>
              <a:ext uri="{FF2B5EF4-FFF2-40B4-BE49-F238E27FC236}">
                <a16:creationId xmlns:a16="http://schemas.microsoft.com/office/drawing/2014/main" id="{616DFF8A-B8DB-440D-8076-8D9C65FB1D4D}"/>
              </a:ext>
            </a:extLst>
          </p:cNvPr>
          <p:cNvGraphicFramePr>
            <a:graphicFrameLocks/>
          </p:cNvGraphicFramePr>
          <p:nvPr>
            <p:extLst>
              <p:ext uri="{D42A27DB-BD31-4B8C-83A1-F6EECF244321}">
                <p14:modId xmlns:p14="http://schemas.microsoft.com/office/powerpoint/2010/main" val="4099403326"/>
              </p:ext>
            </p:extLst>
          </p:nvPr>
        </p:nvGraphicFramePr>
        <p:xfrm>
          <a:off x="382954" y="2204720"/>
          <a:ext cx="6201264" cy="3935920"/>
        </p:xfrm>
        <a:graphic>
          <a:graphicData uri="http://schemas.openxmlformats.org/drawingml/2006/chart">
            <c:chart xmlns:c="http://schemas.openxmlformats.org/drawingml/2006/chart" xmlns:r="http://schemas.openxmlformats.org/officeDocument/2006/relationships" r:id="rId5"/>
          </a:graphicData>
        </a:graphic>
      </p:graphicFrame>
      <p:pic>
        <p:nvPicPr>
          <p:cNvPr id="7" name="Ljud 6">
            <a:hlinkClick r:id="" action="ppaction://media"/>
            <a:extLst>
              <a:ext uri="{FF2B5EF4-FFF2-40B4-BE49-F238E27FC236}">
                <a16:creationId xmlns:a16="http://schemas.microsoft.com/office/drawing/2014/main" id="{7B6C2ABE-9EBD-4C19-A566-D97E4733D7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29749383"/>
      </p:ext>
    </p:extLst>
  </p:cSld>
  <p:clrMapOvr>
    <a:masterClrMapping/>
  </p:clrMapOvr>
  <mc:AlternateContent xmlns:mc="http://schemas.openxmlformats.org/markup-compatibility/2006" xmlns:p14="http://schemas.microsoft.com/office/powerpoint/2010/main">
    <mc:Choice Requires="p14">
      <p:transition spd="slow" p14:dur="2000" advTm="47410"/>
    </mc:Choice>
    <mc:Fallback xmlns="">
      <p:transition spd="slow" advTm="47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D6EEE9-6C5A-45B7-B719-18F45963F60D}"/>
              </a:ext>
            </a:extLst>
          </p:cNvPr>
          <p:cNvSpPr>
            <a:spLocks noGrp="1"/>
          </p:cNvSpPr>
          <p:nvPr>
            <p:ph type="title"/>
          </p:nvPr>
        </p:nvSpPr>
        <p:spPr>
          <a:xfrm>
            <a:off x="754649" y="156973"/>
            <a:ext cx="10682702" cy="1239266"/>
          </a:xfrm>
        </p:spPr>
        <p:txBody>
          <a:bodyPr/>
          <a:lstStyle/>
          <a:p>
            <a:r>
              <a:rPr lang="sv-SE"/>
              <a:t>Film om nära vård, barn och unga</a:t>
            </a:r>
          </a:p>
        </p:txBody>
      </p:sp>
      <p:sp>
        <p:nvSpPr>
          <p:cNvPr id="3" name="Platshållare för datum 2">
            <a:extLst>
              <a:ext uri="{FF2B5EF4-FFF2-40B4-BE49-F238E27FC236}">
                <a16:creationId xmlns:a16="http://schemas.microsoft.com/office/drawing/2014/main" id="{63B7870F-986B-4EE1-8EAB-094EE1B72AF7}"/>
              </a:ext>
            </a:extLst>
          </p:cNvPr>
          <p:cNvSpPr>
            <a:spLocks noGrp="1"/>
          </p:cNvSpPr>
          <p:nvPr>
            <p:ph type="dt" sz="half" idx="14"/>
          </p:nvPr>
        </p:nvSpPr>
        <p:spPr/>
        <p:txBody>
          <a:bodyPr/>
          <a:lstStyle/>
          <a:p>
            <a:pPr defTabSz="554492"/>
            <a:fld id="{39EC4C26-20E8-433A-ACA3-3A376235638B}" type="datetime1">
              <a:rPr lang="sv-SE" smtClean="0">
                <a:solidFill>
                  <a:prstClr val="black">
                    <a:tint val="75000"/>
                  </a:prstClr>
                </a:solidFill>
                <a:latin typeface="Calibri Light"/>
              </a:rPr>
              <a:t>2020-12-14</a:t>
            </a:fld>
            <a:endParaRPr lang="en-US">
              <a:solidFill>
                <a:prstClr val="black">
                  <a:tint val="75000"/>
                </a:prstClr>
              </a:solidFill>
              <a:latin typeface="Calibri Light"/>
            </a:endParaRPr>
          </a:p>
        </p:txBody>
      </p:sp>
      <p:sp>
        <p:nvSpPr>
          <p:cNvPr id="7" name="Platshållare för text 6">
            <a:extLst>
              <a:ext uri="{FF2B5EF4-FFF2-40B4-BE49-F238E27FC236}">
                <a16:creationId xmlns:a16="http://schemas.microsoft.com/office/drawing/2014/main" id="{F1D21A17-1617-4A9A-B556-9FF8A5ACD0E3}"/>
              </a:ext>
            </a:extLst>
          </p:cNvPr>
          <p:cNvSpPr>
            <a:spLocks noGrp="1"/>
          </p:cNvSpPr>
          <p:nvPr>
            <p:ph type="body" sz="quarter" idx="13"/>
          </p:nvPr>
        </p:nvSpPr>
        <p:spPr/>
        <p:txBody>
          <a:bodyPr/>
          <a:lstStyle/>
          <a:p>
            <a:pPr marL="0" indent="0">
              <a:buNone/>
            </a:pPr>
            <a:r>
              <a:rPr lang="sv-SE">
                <a:hlinkClick r:id="rId5"/>
              </a:rPr>
              <a:t>https://skr.se/halsasjukvard/psykiskhalsa/grupperpsykiskhalsa/barnochungapsykiskhalsa.230.html</a:t>
            </a:r>
            <a:endParaRPr lang="sv-SE"/>
          </a:p>
          <a:p>
            <a:pPr marL="0" indent="0">
              <a:buNone/>
            </a:pPr>
            <a:endParaRPr lang="sv-SE"/>
          </a:p>
        </p:txBody>
      </p:sp>
      <p:pic>
        <p:nvPicPr>
          <p:cNvPr id="4" name="Bildobjekt 3">
            <a:extLst>
              <a:ext uri="{FF2B5EF4-FFF2-40B4-BE49-F238E27FC236}">
                <a16:creationId xmlns:a16="http://schemas.microsoft.com/office/drawing/2014/main" id="{C7E11D4F-98E7-4D81-A6F8-5FFBB223F73C}"/>
              </a:ext>
            </a:extLst>
          </p:cNvPr>
          <p:cNvPicPr>
            <a:picLocks noChangeAspect="1"/>
          </p:cNvPicPr>
          <p:nvPr/>
        </p:nvPicPr>
        <p:blipFill>
          <a:blip r:embed="rId6"/>
          <a:stretch>
            <a:fillRect/>
          </a:stretch>
        </p:blipFill>
        <p:spPr>
          <a:xfrm>
            <a:off x="8223729" y="3260513"/>
            <a:ext cx="3968271" cy="3597487"/>
          </a:xfrm>
          <a:prstGeom prst="rect">
            <a:avLst/>
          </a:prstGeom>
        </p:spPr>
      </p:pic>
      <p:pic>
        <p:nvPicPr>
          <p:cNvPr id="5" name="Ljud 4">
            <a:hlinkClick r:id="" action="ppaction://media"/>
            <a:extLst>
              <a:ext uri="{FF2B5EF4-FFF2-40B4-BE49-F238E27FC236}">
                <a16:creationId xmlns:a16="http://schemas.microsoft.com/office/drawing/2014/main" id="{628D6E1A-F597-4AA3-9AEE-1DA00761E1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22303345"/>
      </p:ext>
    </p:extLst>
  </p:cSld>
  <p:clrMapOvr>
    <a:masterClrMapping/>
  </p:clrMapOvr>
  <mc:AlternateContent xmlns:mc="http://schemas.openxmlformats.org/markup-compatibility/2006" xmlns:p14="http://schemas.microsoft.com/office/powerpoint/2010/main">
    <mc:Choice Requires="p14">
      <p:transition spd="slow" p14:dur="2000" advTm="31842"/>
    </mc:Choice>
    <mc:Fallback xmlns="">
      <p:transition spd="slow" advTm="31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08FAD58-12D6-4D6E-A5A0-3C2C7D421F7E}"/>
              </a:ext>
            </a:extLst>
          </p:cNvPr>
          <p:cNvSpPr>
            <a:spLocks noGrp="1"/>
          </p:cNvSpPr>
          <p:nvPr>
            <p:ph type="body" sz="quarter" idx="13"/>
          </p:nvPr>
        </p:nvSpPr>
        <p:spPr/>
        <p:txBody>
          <a:bodyPr/>
          <a:lstStyle/>
          <a:p>
            <a:endParaRPr lang="sv-SE"/>
          </a:p>
        </p:txBody>
      </p:sp>
      <p:sp>
        <p:nvSpPr>
          <p:cNvPr id="3" name="Rubrik 2">
            <a:extLst>
              <a:ext uri="{FF2B5EF4-FFF2-40B4-BE49-F238E27FC236}">
                <a16:creationId xmlns:a16="http://schemas.microsoft.com/office/drawing/2014/main" id="{68BFC0FD-A5AE-41DA-BBDC-B7B7D7BAB6F9}"/>
              </a:ext>
            </a:extLst>
          </p:cNvPr>
          <p:cNvSpPr>
            <a:spLocks noGrp="1"/>
          </p:cNvSpPr>
          <p:nvPr>
            <p:ph type="title"/>
          </p:nvPr>
        </p:nvSpPr>
        <p:spPr/>
        <p:txBody>
          <a:bodyPr/>
          <a:lstStyle/>
          <a:p>
            <a:endParaRPr lang="sv-SE"/>
          </a:p>
        </p:txBody>
      </p:sp>
      <p:sp>
        <p:nvSpPr>
          <p:cNvPr id="4" name="Platshållare för datum 3">
            <a:extLst>
              <a:ext uri="{FF2B5EF4-FFF2-40B4-BE49-F238E27FC236}">
                <a16:creationId xmlns:a16="http://schemas.microsoft.com/office/drawing/2014/main" id="{08BF4C23-8225-4F06-9681-D4BE909DDFDB}"/>
              </a:ext>
            </a:extLst>
          </p:cNvPr>
          <p:cNvSpPr>
            <a:spLocks noGrp="1"/>
          </p:cNvSpPr>
          <p:nvPr>
            <p:ph type="dt" sz="half" idx="14"/>
          </p:nvPr>
        </p:nvSpPr>
        <p:spPr/>
        <p:txBody>
          <a:bodyPr/>
          <a:lstStyle/>
          <a:p>
            <a:fld id="{995C967C-67C7-4621-A3F4-421FC821AE41}" type="datetime1">
              <a:rPr lang="sv-SE" smtClean="0"/>
              <a:t>2020-12-14</a:t>
            </a:fld>
            <a:endParaRPr lang="en-US"/>
          </a:p>
        </p:txBody>
      </p:sp>
      <p:sp>
        <p:nvSpPr>
          <p:cNvPr id="5" name="Platshållare för bildnummer 4">
            <a:extLst>
              <a:ext uri="{FF2B5EF4-FFF2-40B4-BE49-F238E27FC236}">
                <a16:creationId xmlns:a16="http://schemas.microsoft.com/office/drawing/2014/main" id="{F9D95C5A-4EF3-4CC6-A53F-DD7D11DD8BF7}"/>
              </a:ext>
            </a:extLst>
          </p:cNvPr>
          <p:cNvSpPr>
            <a:spLocks noGrp="1"/>
          </p:cNvSpPr>
          <p:nvPr>
            <p:ph type="sldNum" sz="quarter" idx="16"/>
          </p:nvPr>
        </p:nvSpPr>
        <p:spPr/>
        <p:txBody>
          <a:bodyPr/>
          <a:lstStyle/>
          <a:p>
            <a:fld id="{B6F15528-21DE-4FAA-801E-634DDDAF4B2B}" type="slidenum">
              <a:rPr lang="sv-SE" smtClean="0"/>
              <a:pPr/>
              <a:t>6</a:t>
            </a:fld>
            <a:endParaRPr lang="sv-SE"/>
          </a:p>
        </p:txBody>
      </p:sp>
      <p:pic>
        <p:nvPicPr>
          <p:cNvPr id="6" name="Bildobjekt 5">
            <a:extLst>
              <a:ext uri="{FF2B5EF4-FFF2-40B4-BE49-F238E27FC236}">
                <a16:creationId xmlns:a16="http://schemas.microsoft.com/office/drawing/2014/main" id="{ED3B69F7-1885-45E5-939E-A1986061081F}"/>
              </a:ext>
            </a:extLst>
          </p:cNvPr>
          <p:cNvPicPr>
            <a:picLocks noChangeAspect="1"/>
          </p:cNvPicPr>
          <p:nvPr/>
        </p:nvPicPr>
        <p:blipFill>
          <a:blip r:embed="rId5"/>
          <a:stretch>
            <a:fillRect/>
          </a:stretch>
        </p:blipFill>
        <p:spPr>
          <a:xfrm>
            <a:off x="1710749" y="439057"/>
            <a:ext cx="8770499" cy="5979886"/>
          </a:xfrm>
          <a:prstGeom prst="rect">
            <a:avLst/>
          </a:prstGeom>
        </p:spPr>
      </p:pic>
      <p:pic>
        <p:nvPicPr>
          <p:cNvPr id="9" name="Ljud 8">
            <a:hlinkClick r:id="" action="ppaction://media"/>
            <a:extLst>
              <a:ext uri="{FF2B5EF4-FFF2-40B4-BE49-F238E27FC236}">
                <a16:creationId xmlns:a16="http://schemas.microsoft.com/office/drawing/2014/main" id="{D18E69CC-93DA-47FD-9E34-18DC4E0D55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1872304"/>
      </p:ext>
    </p:extLst>
  </p:cSld>
  <p:clrMapOvr>
    <a:masterClrMapping/>
  </p:clrMapOvr>
  <mc:AlternateContent xmlns:mc="http://schemas.openxmlformats.org/markup-compatibility/2006" xmlns:p14="http://schemas.microsoft.com/office/powerpoint/2010/main">
    <mc:Choice Requires="p14">
      <p:transition spd="slow" p14:dur="2000" advTm="38643"/>
    </mc:Choice>
    <mc:Fallback xmlns="">
      <p:transition spd="slow" advTm="38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5B33FF9F-27D0-49C2-AC03-F6A77A34F9BF}"/>
              </a:ext>
            </a:extLst>
          </p:cNvPr>
          <p:cNvSpPr>
            <a:spLocks noGrp="1"/>
          </p:cNvSpPr>
          <p:nvPr>
            <p:ph type="body" sz="quarter" idx="13"/>
          </p:nvPr>
        </p:nvSpPr>
        <p:spPr>
          <a:xfrm>
            <a:off x="754649" y="2283128"/>
            <a:ext cx="10682701" cy="3628218"/>
          </a:xfrm>
        </p:spPr>
        <p:txBody>
          <a:bodyPr/>
          <a:lstStyle/>
          <a:p>
            <a:r>
              <a:rPr lang="sv-SE"/>
              <a:t>Syftet är att förbättra stöd, vård och behandling av barn, ungdomar och unga vuxna 0-24 år med upplevd psykisk ohälsa i hela länet.</a:t>
            </a:r>
          </a:p>
          <a:p>
            <a:r>
              <a:rPr lang="sv-SE"/>
              <a:t>Beslutades i Region Västmanlands koncernledning, förankrad med länets kommunchefer, socialchefer och skolchefer</a:t>
            </a:r>
          </a:p>
          <a:p>
            <a:r>
              <a:rPr lang="sv-SE"/>
              <a:t>Startade i februari 2020</a:t>
            </a:r>
          </a:p>
        </p:txBody>
      </p:sp>
      <p:sp>
        <p:nvSpPr>
          <p:cNvPr id="3" name="Rubrik 2">
            <a:extLst>
              <a:ext uri="{FF2B5EF4-FFF2-40B4-BE49-F238E27FC236}">
                <a16:creationId xmlns:a16="http://schemas.microsoft.com/office/drawing/2014/main" id="{036D8544-F76F-4087-BB97-B17D30AFD064}"/>
              </a:ext>
            </a:extLst>
          </p:cNvPr>
          <p:cNvSpPr>
            <a:spLocks noGrp="1"/>
          </p:cNvSpPr>
          <p:nvPr>
            <p:ph type="title"/>
          </p:nvPr>
        </p:nvSpPr>
        <p:spPr>
          <a:xfrm>
            <a:off x="754649" y="403752"/>
            <a:ext cx="10682702" cy="1239266"/>
          </a:xfrm>
        </p:spPr>
        <p:txBody>
          <a:bodyPr/>
          <a:lstStyle/>
          <a:p>
            <a:r>
              <a:rPr lang="sv-SE"/>
              <a:t>Processöversyn barn, ungdomar och unga vuxna psykisk ohälsa</a:t>
            </a:r>
          </a:p>
        </p:txBody>
      </p:sp>
      <p:sp>
        <p:nvSpPr>
          <p:cNvPr id="4" name="Platshållare för datum 3">
            <a:extLst>
              <a:ext uri="{FF2B5EF4-FFF2-40B4-BE49-F238E27FC236}">
                <a16:creationId xmlns:a16="http://schemas.microsoft.com/office/drawing/2014/main" id="{859E76C6-E4D4-4415-92A0-664AD5AE87D2}"/>
              </a:ext>
            </a:extLst>
          </p:cNvPr>
          <p:cNvSpPr>
            <a:spLocks noGrp="1"/>
          </p:cNvSpPr>
          <p:nvPr>
            <p:ph type="dt" sz="half" idx="14"/>
          </p:nvPr>
        </p:nvSpPr>
        <p:spPr/>
        <p:txBody>
          <a:bodyPr/>
          <a:lstStyle/>
          <a:p>
            <a:pPr defTabSz="554492"/>
            <a:fld id="{A08BEE25-FCB3-453C-812C-7CB3535AF7E1}" type="datetime1">
              <a:rPr lang="sv-SE" smtClean="0">
                <a:solidFill>
                  <a:prstClr val="black">
                    <a:tint val="75000"/>
                  </a:prstClr>
                </a:solidFill>
                <a:latin typeface="Calibri Light"/>
              </a:rPr>
              <a:t>2020-12-14</a:t>
            </a:fld>
            <a:endParaRPr lang="en-US">
              <a:solidFill>
                <a:prstClr val="black">
                  <a:tint val="75000"/>
                </a:prstClr>
              </a:solidFill>
              <a:latin typeface="Calibri Light"/>
            </a:endParaRPr>
          </a:p>
        </p:txBody>
      </p:sp>
      <p:pic>
        <p:nvPicPr>
          <p:cNvPr id="31" name="Bild 30" descr="Man">
            <a:extLst>
              <a:ext uri="{FF2B5EF4-FFF2-40B4-BE49-F238E27FC236}">
                <a16:creationId xmlns:a16="http://schemas.microsoft.com/office/drawing/2014/main" id="{7ABDB19C-2D71-4B9A-8152-8509DAAB0E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26670" y="6079487"/>
            <a:ext cx="566280" cy="572700"/>
          </a:xfrm>
          <a:prstGeom prst="rect">
            <a:avLst/>
          </a:prstGeom>
          <a:effectLst>
            <a:outerShdw blurRad="50800" dist="38100" dir="16200000" rotWithShape="0">
              <a:prstClr val="black">
                <a:alpha val="40000"/>
              </a:prstClr>
            </a:outerShdw>
          </a:effectLst>
        </p:spPr>
      </p:pic>
      <p:pic>
        <p:nvPicPr>
          <p:cNvPr id="32" name="Bild 31" descr="Kvinna">
            <a:extLst>
              <a:ext uri="{FF2B5EF4-FFF2-40B4-BE49-F238E27FC236}">
                <a16:creationId xmlns:a16="http://schemas.microsoft.com/office/drawing/2014/main" id="{A0452668-753B-4227-B33F-63E7BA6C7A2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38001" y="6120465"/>
            <a:ext cx="566280" cy="572700"/>
          </a:xfrm>
          <a:prstGeom prst="rect">
            <a:avLst/>
          </a:prstGeom>
          <a:effectLst>
            <a:outerShdw blurRad="50800" dist="38100" dir="16200000" rotWithShape="0">
              <a:prstClr val="black">
                <a:alpha val="40000"/>
              </a:prstClr>
            </a:outerShdw>
          </a:effectLst>
        </p:spPr>
      </p:pic>
      <p:pic>
        <p:nvPicPr>
          <p:cNvPr id="33" name="Bild 32" descr="Kvinna">
            <a:extLst>
              <a:ext uri="{FF2B5EF4-FFF2-40B4-BE49-F238E27FC236}">
                <a16:creationId xmlns:a16="http://schemas.microsoft.com/office/drawing/2014/main" id="{4D5C3953-8E8F-490B-87C7-BB48B3FD3EA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68584" y="5985867"/>
            <a:ext cx="795451" cy="804469"/>
          </a:xfrm>
          <a:prstGeom prst="rect">
            <a:avLst/>
          </a:prstGeom>
        </p:spPr>
      </p:pic>
      <p:pic>
        <p:nvPicPr>
          <p:cNvPr id="34" name="Bild 33" descr="Kvinna">
            <a:extLst>
              <a:ext uri="{FF2B5EF4-FFF2-40B4-BE49-F238E27FC236}">
                <a16:creationId xmlns:a16="http://schemas.microsoft.com/office/drawing/2014/main" id="{3089DD63-9D73-4807-9CDA-725BB03685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60537" y="6034305"/>
            <a:ext cx="566280" cy="572700"/>
          </a:xfrm>
          <a:prstGeom prst="rect">
            <a:avLst/>
          </a:prstGeom>
          <a:effectLst>
            <a:outerShdw blurRad="50800" dist="38100" dir="16200000" rotWithShape="0">
              <a:prstClr val="black">
                <a:alpha val="40000"/>
              </a:prstClr>
            </a:outerShdw>
          </a:effectLst>
        </p:spPr>
      </p:pic>
      <p:pic>
        <p:nvPicPr>
          <p:cNvPr id="35" name="Bild 34" descr="Kvinna">
            <a:extLst>
              <a:ext uri="{FF2B5EF4-FFF2-40B4-BE49-F238E27FC236}">
                <a16:creationId xmlns:a16="http://schemas.microsoft.com/office/drawing/2014/main" id="{334A3EEF-FAF4-4CE3-9224-7DD4F4E4EBF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735621" y="6066500"/>
            <a:ext cx="566280" cy="572700"/>
          </a:xfrm>
          <a:prstGeom prst="rect">
            <a:avLst/>
          </a:prstGeom>
          <a:effectLst>
            <a:outerShdw blurRad="50800" dist="38100" dir="16200000" rotWithShape="0">
              <a:prstClr val="black">
                <a:alpha val="40000"/>
              </a:prstClr>
            </a:outerShdw>
          </a:effectLst>
        </p:spPr>
      </p:pic>
      <p:pic>
        <p:nvPicPr>
          <p:cNvPr id="36" name="Bild 35" descr="Kvinna">
            <a:extLst>
              <a:ext uri="{FF2B5EF4-FFF2-40B4-BE49-F238E27FC236}">
                <a16:creationId xmlns:a16="http://schemas.microsoft.com/office/drawing/2014/main" id="{6062F388-7251-4E85-BED8-0A8D3C6CF93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662283" y="6263978"/>
            <a:ext cx="602187" cy="471806"/>
          </a:xfrm>
          <a:prstGeom prst="rect">
            <a:avLst/>
          </a:prstGeom>
          <a:effectLst>
            <a:outerShdw blurRad="50800" dist="38100" dir="16200000" rotWithShape="0">
              <a:prstClr val="black">
                <a:alpha val="40000"/>
              </a:prstClr>
            </a:outerShdw>
          </a:effectLst>
        </p:spPr>
      </p:pic>
      <p:pic>
        <p:nvPicPr>
          <p:cNvPr id="37" name="Bild 36" descr="Kvinna">
            <a:extLst>
              <a:ext uri="{FF2B5EF4-FFF2-40B4-BE49-F238E27FC236}">
                <a16:creationId xmlns:a16="http://schemas.microsoft.com/office/drawing/2014/main" id="{1AA189CB-625B-4E67-AE99-4025B5A3C9E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159615" y="6023091"/>
            <a:ext cx="566280" cy="804469"/>
          </a:xfrm>
          <a:prstGeom prst="rect">
            <a:avLst/>
          </a:prstGeom>
        </p:spPr>
      </p:pic>
      <p:pic>
        <p:nvPicPr>
          <p:cNvPr id="38" name="Bild 37" descr="Kvinna">
            <a:extLst>
              <a:ext uri="{FF2B5EF4-FFF2-40B4-BE49-F238E27FC236}">
                <a16:creationId xmlns:a16="http://schemas.microsoft.com/office/drawing/2014/main" id="{409426DF-2B58-48F8-81E1-CC33FC4068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79781" y="5972880"/>
            <a:ext cx="566280" cy="572700"/>
          </a:xfrm>
          <a:prstGeom prst="rect">
            <a:avLst/>
          </a:prstGeom>
          <a:effectLst>
            <a:outerShdw blurRad="50800" dist="38100" dir="16200000" rotWithShape="0">
              <a:prstClr val="black">
                <a:alpha val="40000"/>
              </a:prstClr>
            </a:outerShdw>
          </a:effectLst>
        </p:spPr>
      </p:pic>
      <p:pic>
        <p:nvPicPr>
          <p:cNvPr id="39" name="Bild 38" descr="Kvinna">
            <a:extLst>
              <a:ext uri="{FF2B5EF4-FFF2-40B4-BE49-F238E27FC236}">
                <a16:creationId xmlns:a16="http://schemas.microsoft.com/office/drawing/2014/main" id="{5610F836-2A99-40DD-87C9-0B18450A40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2050" y="6088683"/>
            <a:ext cx="566280" cy="572700"/>
          </a:xfrm>
          <a:prstGeom prst="rect">
            <a:avLst/>
          </a:prstGeom>
          <a:effectLst>
            <a:outerShdw blurRad="50800" dist="38100" dir="16200000" rotWithShape="0">
              <a:prstClr val="black">
                <a:alpha val="40000"/>
              </a:prstClr>
            </a:outerShdw>
          </a:effectLst>
        </p:spPr>
      </p:pic>
      <p:pic>
        <p:nvPicPr>
          <p:cNvPr id="40" name="Bild 39" descr="Man">
            <a:extLst>
              <a:ext uri="{FF2B5EF4-FFF2-40B4-BE49-F238E27FC236}">
                <a16:creationId xmlns:a16="http://schemas.microsoft.com/office/drawing/2014/main" id="{AED9E0CE-8CB5-47F8-979D-5059493E6C4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404281" y="6216851"/>
            <a:ext cx="456983" cy="462164"/>
          </a:xfrm>
          <a:prstGeom prst="rect">
            <a:avLst/>
          </a:prstGeom>
          <a:effectLst>
            <a:outerShdw blurRad="50800" dist="38100" dir="16200000" rotWithShape="0">
              <a:prstClr val="black">
                <a:alpha val="40000"/>
              </a:prstClr>
            </a:outerShdw>
          </a:effectLst>
        </p:spPr>
      </p:pic>
      <p:pic>
        <p:nvPicPr>
          <p:cNvPr id="41" name="Bild 40" descr="Man">
            <a:extLst>
              <a:ext uri="{FF2B5EF4-FFF2-40B4-BE49-F238E27FC236}">
                <a16:creationId xmlns:a16="http://schemas.microsoft.com/office/drawing/2014/main" id="{8F09BAF7-42FC-41F5-A0C7-BA721912989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281995" y="6116320"/>
            <a:ext cx="866466" cy="642155"/>
          </a:xfrm>
          <a:prstGeom prst="rect">
            <a:avLst/>
          </a:prstGeom>
          <a:effectLst>
            <a:outerShdw blurRad="50800" dist="38100" dir="16200000" rotWithShape="0">
              <a:prstClr val="black">
                <a:alpha val="40000"/>
              </a:prstClr>
            </a:outerShdw>
          </a:effectLst>
        </p:spPr>
      </p:pic>
      <p:pic>
        <p:nvPicPr>
          <p:cNvPr id="42" name="Bild 41" descr="Man">
            <a:extLst>
              <a:ext uri="{FF2B5EF4-FFF2-40B4-BE49-F238E27FC236}">
                <a16:creationId xmlns:a16="http://schemas.microsoft.com/office/drawing/2014/main" id="{0AA340BC-634A-4A4C-A5F9-ECBD0823E7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36161" y="6107095"/>
            <a:ext cx="566280" cy="572700"/>
          </a:xfrm>
          <a:prstGeom prst="rect">
            <a:avLst/>
          </a:prstGeom>
          <a:effectLst>
            <a:outerShdw blurRad="50800" dist="38100" dir="16200000" rotWithShape="0">
              <a:prstClr val="black">
                <a:alpha val="40000"/>
              </a:prstClr>
            </a:outerShdw>
          </a:effectLst>
        </p:spPr>
      </p:pic>
      <p:pic>
        <p:nvPicPr>
          <p:cNvPr id="43" name="Bild 42" descr="Man">
            <a:extLst>
              <a:ext uri="{FF2B5EF4-FFF2-40B4-BE49-F238E27FC236}">
                <a16:creationId xmlns:a16="http://schemas.microsoft.com/office/drawing/2014/main" id="{94987BC1-9379-44CE-8E83-152C2685FFA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85646" y="5955679"/>
            <a:ext cx="566280" cy="780105"/>
          </a:xfrm>
          <a:prstGeom prst="rect">
            <a:avLst/>
          </a:prstGeom>
          <a:effectLst>
            <a:outerShdw blurRad="50800" dist="38100" dir="16200000" rotWithShape="0">
              <a:prstClr val="black">
                <a:alpha val="40000"/>
              </a:prstClr>
            </a:outerShdw>
          </a:effectLst>
        </p:spPr>
      </p:pic>
      <p:pic>
        <p:nvPicPr>
          <p:cNvPr id="44" name="Bild 43" descr="Man">
            <a:extLst>
              <a:ext uri="{FF2B5EF4-FFF2-40B4-BE49-F238E27FC236}">
                <a16:creationId xmlns:a16="http://schemas.microsoft.com/office/drawing/2014/main" id="{791B3CDE-9D0E-4B2D-9C90-1A559ECCB0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25597" y="6143060"/>
            <a:ext cx="566280" cy="572700"/>
          </a:xfrm>
          <a:prstGeom prst="rect">
            <a:avLst/>
          </a:prstGeom>
          <a:effectLst>
            <a:outerShdw blurRad="50800" dist="38100" dir="16200000" rotWithShape="0">
              <a:prstClr val="black">
                <a:alpha val="40000"/>
              </a:prstClr>
            </a:outerShdw>
          </a:effectLst>
        </p:spPr>
      </p:pic>
      <p:pic>
        <p:nvPicPr>
          <p:cNvPr id="45" name="Bild 44" descr="Man">
            <a:extLst>
              <a:ext uri="{FF2B5EF4-FFF2-40B4-BE49-F238E27FC236}">
                <a16:creationId xmlns:a16="http://schemas.microsoft.com/office/drawing/2014/main" id="{32D0BAF5-47A9-40F8-A55B-8FDEF62CB4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70571" y="6145600"/>
            <a:ext cx="566280" cy="572700"/>
          </a:xfrm>
          <a:prstGeom prst="rect">
            <a:avLst/>
          </a:prstGeom>
          <a:effectLst>
            <a:outerShdw blurRad="50800" dist="38100" dir="16200000" rotWithShape="0">
              <a:prstClr val="black">
                <a:alpha val="40000"/>
              </a:prstClr>
            </a:outerShdw>
          </a:effectLst>
        </p:spPr>
      </p:pic>
      <p:pic>
        <p:nvPicPr>
          <p:cNvPr id="46" name="Bild 45" descr="Man">
            <a:extLst>
              <a:ext uri="{FF2B5EF4-FFF2-40B4-BE49-F238E27FC236}">
                <a16:creationId xmlns:a16="http://schemas.microsoft.com/office/drawing/2014/main" id="{8B08DB2C-4677-40AD-8234-186A428F7F8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934358" y="6174444"/>
            <a:ext cx="566280" cy="572700"/>
          </a:xfrm>
          <a:prstGeom prst="rect">
            <a:avLst/>
          </a:prstGeom>
          <a:effectLst>
            <a:outerShdw blurRad="50800" dist="38100" dir="16200000" rotWithShape="0">
              <a:prstClr val="black">
                <a:alpha val="40000"/>
              </a:prstClr>
            </a:outerShdw>
          </a:effectLst>
        </p:spPr>
      </p:pic>
      <p:pic>
        <p:nvPicPr>
          <p:cNvPr id="47" name="Bild 46" descr="Man">
            <a:extLst>
              <a:ext uri="{FF2B5EF4-FFF2-40B4-BE49-F238E27FC236}">
                <a16:creationId xmlns:a16="http://schemas.microsoft.com/office/drawing/2014/main" id="{C250813C-8C1D-439B-A4C5-FD30EE6E6D9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64931" y="6132230"/>
            <a:ext cx="566280" cy="572700"/>
          </a:xfrm>
          <a:prstGeom prst="rect">
            <a:avLst/>
          </a:prstGeom>
          <a:effectLst>
            <a:outerShdw blurRad="50800" dist="38100" dir="16200000" rotWithShape="0">
              <a:prstClr val="black">
                <a:alpha val="40000"/>
              </a:prstClr>
            </a:outerShdw>
          </a:effectLst>
        </p:spPr>
      </p:pic>
      <p:pic>
        <p:nvPicPr>
          <p:cNvPr id="48" name="Bild 47" descr="Man">
            <a:extLst>
              <a:ext uri="{FF2B5EF4-FFF2-40B4-BE49-F238E27FC236}">
                <a16:creationId xmlns:a16="http://schemas.microsoft.com/office/drawing/2014/main" id="{30B3A728-F3C0-4D27-A885-689B03478434}"/>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595516" y="5940498"/>
            <a:ext cx="730840" cy="780105"/>
          </a:xfrm>
          <a:prstGeom prst="rect">
            <a:avLst/>
          </a:prstGeom>
          <a:effectLst>
            <a:outerShdw blurRad="50800" dist="38100" dir="16200000" rotWithShape="0">
              <a:prstClr val="black">
                <a:alpha val="40000"/>
              </a:prstClr>
            </a:outerShdw>
          </a:effectLst>
        </p:spPr>
      </p:pic>
      <p:pic>
        <p:nvPicPr>
          <p:cNvPr id="49" name="Bild 48" descr="Man">
            <a:extLst>
              <a:ext uri="{FF2B5EF4-FFF2-40B4-BE49-F238E27FC236}">
                <a16:creationId xmlns:a16="http://schemas.microsoft.com/office/drawing/2014/main" id="{E8E9C72B-B3E3-4ACA-803A-48EAA73DAD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66883" y="6066500"/>
            <a:ext cx="566280" cy="572700"/>
          </a:xfrm>
          <a:prstGeom prst="rect">
            <a:avLst/>
          </a:prstGeom>
          <a:effectLst>
            <a:outerShdw blurRad="50800" dist="38100" dir="16200000" rotWithShape="0">
              <a:prstClr val="black">
                <a:alpha val="40000"/>
              </a:prstClr>
            </a:outerShdw>
          </a:effectLst>
        </p:spPr>
      </p:pic>
      <p:pic>
        <p:nvPicPr>
          <p:cNvPr id="50" name="Bild 49" descr="Kvinna">
            <a:extLst>
              <a:ext uri="{FF2B5EF4-FFF2-40B4-BE49-F238E27FC236}">
                <a16:creationId xmlns:a16="http://schemas.microsoft.com/office/drawing/2014/main" id="{9B2F956A-7C1E-4030-B569-995FEB2C61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46797" y="6079487"/>
            <a:ext cx="566280" cy="572700"/>
          </a:xfrm>
          <a:prstGeom prst="rect">
            <a:avLst/>
          </a:prstGeom>
          <a:effectLst>
            <a:outerShdw blurRad="50800" dist="38100" dir="16200000" rotWithShape="0">
              <a:prstClr val="black">
                <a:alpha val="40000"/>
              </a:prstClr>
            </a:outerShdw>
          </a:effectLst>
        </p:spPr>
      </p:pic>
      <p:pic>
        <p:nvPicPr>
          <p:cNvPr id="51" name="Bild 50" descr="Man">
            <a:extLst>
              <a:ext uri="{FF2B5EF4-FFF2-40B4-BE49-F238E27FC236}">
                <a16:creationId xmlns:a16="http://schemas.microsoft.com/office/drawing/2014/main" id="{E8548369-30D8-4F67-A16B-6BC7536A723A}"/>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879907" y="5881278"/>
            <a:ext cx="786976" cy="780105"/>
          </a:xfrm>
          <a:prstGeom prst="rect">
            <a:avLst/>
          </a:prstGeom>
          <a:effectLst>
            <a:outerShdw blurRad="50800" dist="38100" dir="16200000" rotWithShape="0">
              <a:prstClr val="black">
                <a:alpha val="40000"/>
              </a:prstClr>
            </a:outerShdw>
          </a:effectLst>
        </p:spPr>
      </p:pic>
      <p:pic>
        <p:nvPicPr>
          <p:cNvPr id="52" name="Bild 51" descr="Barn med ballong">
            <a:extLst>
              <a:ext uri="{FF2B5EF4-FFF2-40B4-BE49-F238E27FC236}">
                <a16:creationId xmlns:a16="http://schemas.microsoft.com/office/drawing/2014/main" id="{D1DFDD10-8C71-4CD3-A197-A4BA65263140}"/>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3271085" y="6049537"/>
            <a:ext cx="650992" cy="650992"/>
          </a:xfrm>
          <a:prstGeom prst="rect">
            <a:avLst/>
          </a:prstGeom>
          <a:effectLst>
            <a:outerShdw blurRad="50800" dist="38100" dir="16200000" rotWithShape="0">
              <a:prstClr val="black">
                <a:alpha val="40000"/>
              </a:prstClr>
            </a:outerShdw>
          </a:effectLst>
        </p:spPr>
      </p:pic>
      <p:pic>
        <p:nvPicPr>
          <p:cNvPr id="53" name="Bild 52" descr="Barn med ballong">
            <a:extLst>
              <a:ext uri="{FF2B5EF4-FFF2-40B4-BE49-F238E27FC236}">
                <a16:creationId xmlns:a16="http://schemas.microsoft.com/office/drawing/2014/main" id="{6FDDECA5-22AE-4E53-800B-63FC9509449F}"/>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7057864" y="6132230"/>
            <a:ext cx="650992" cy="650992"/>
          </a:xfrm>
          <a:prstGeom prst="rect">
            <a:avLst/>
          </a:prstGeom>
        </p:spPr>
      </p:pic>
      <p:pic>
        <p:nvPicPr>
          <p:cNvPr id="54" name="Bild 53" descr="Man">
            <a:extLst>
              <a:ext uri="{FF2B5EF4-FFF2-40B4-BE49-F238E27FC236}">
                <a16:creationId xmlns:a16="http://schemas.microsoft.com/office/drawing/2014/main" id="{8E060D32-B023-4BBA-A558-82326F53B622}"/>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1581548" y="5972880"/>
            <a:ext cx="730840" cy="780105"/>
          </a:xfrm>
          <a:prstGeom prst="rect">
            <a:avLst/>
          </a:prstGeom>
          <a:effectLst>
            <a:outerShdw blurRad="50800" dist="38100" dir="16200000" rotWithShape="0">
              <a:prstClr val="black">
                <a:alpha val="40000"/>
              </a:prstClr>
            </a:outerShdw>
          </a:effectLst>
        </p:spPr>
      </p:pic>
      <p:pic>
        <p:nvPicPr>
          <p:cNvPr id="55" name="Bild 54" descr="Man">
            <a:extLst>
              <a:ext uri="{FF2B5EF4-FFF2-40B4-BE49-F238E27FC236}">
                <a16:creationId xmlns:a16="http://schemas.microsoft.com/office/drawing/2014/main" id="{615A0626-17E4-40D7-9514-AE442E58D9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22532" y="6166125"/>
            <a:ext cx="566280" cy="572700"/>
          </a:xfrm>
          <a:prstGeom prst="rect">
            <a:avLst/>
          </a:prstGeom>
          <a:effectLst>
            <a:outerShdw blurRad="50800" dist="38100" dir="16200000" rotWithShape="0">
              <a:prstClr val="black">
                <a:alpha val="40000"/>
              </a:prstClr>
            </a:outerShdw>
          </a:effectLst>
        </p:spPr>
      </p:pic>
      <p:pic>
        <p:nvPicPr>
          <p:cNvPr id="56" name="Bild 55" descr="Barn med ballong">
            <a:extLst>
              <a:ext uri="{FF2B5EF4-FFF2-40B4-BE49-F238E27FC236}">
                <a16:creationId xmlns:a16="http://schemas.microsoft.com/office/drawing/2014/main" id="{C2258416-97AC-4973-9BFF-F119E629BC63}"/>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3945075" y="6151304"/>
            <a:ext cx="650992" cy="650992"/>
          </a:xfrm>
          <a:prstGeom prst="rect">
            <a:avLst/>
          </a:prstGeom>
          <a:effectLst>
            <a:outerShdw blurRad="50800" dist="38100" dir="16200000" rotWithShape="0">
              <a:prstClr val="black">
                <a:alpha val="40000"/>
              </a:prstClr>
            </a:outerShdw>
          </a:effectLst>
        </p:spPr>
      </p:pic>
      <p:pic>
        <p:nvPicPr>
          <p:cNvPr id="57" name="Bild 56" descr="Man">
            <a:extLst>
              <a:ext uri="{FF2B5EF4-FFF2-40B4-BE49-F238E27FC236}">
                <a16:creationId xmlns:a16="http://schemas.microsoft.com/office/drawing/2014/main" id="{886837D5-D003-4463-B4D3-527D6F96CC0E}"/>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2072557" y="6197070"/>
            <a:ext cx="566280" cy="572700"/>
          </a:xfrm>
          <a:prstGeom prst="rect">
            <a:avLst/>
          </a:prstGeom>
          <a:effectLst>
            <a:outerShdw blurRad="50800" dist="38100" dir="16200000" rotWithShape="0">
              <a:prstClr val="black">
                <a:alpha val="40000"/>
              </a:prstClr>
            </a:outerShdw>
          </a:effectLst>
        </p:spPr>
      </p:pic>
      <p:pic>
        <p:nvPicPr>
          <p:cNvPr id="58" name="Bild 57" descr="Kvinna">
            <a:extLst>
              <a:ext uri="{FF2B5EF4-FFF2-40B4-BE49-F238E27FC236}">
                <a16:creationId xmlns:a16="http://schemas.microsoft.com/office/drawing/2014/main" id="{CE639307-B22A-462D-90DA-0DA1C87B2D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07299" y="6010391"/>
            <a:ext cx="1211064" cy="759379"/>
          </a:xfrm>
          <a:prstGeom prst="rect">
            <a:avLst/>
          </a:prstGeom>
          <a:effectLst>
            <a:outerShdw blurRad="50800" dist="38100" dir="16200000" rotWithShape="0">
              <a:prstClr val="black">
                <a:alpha val="40000"/>
              </a:prstClr>
            </a:outerShdw>
          </a:effectLst>
        </p:spPr>
      </p:pic>
      <p:pic>
        <p:nvPicPr>
          <p:cNvPr id="59" name="Bild 58" descr="Man">
            <a:extLst>
              <a:ext uri="{FF2B5EF4-FFF2-40B4-BE49-F238E27FC236}">
                <a16:creationId xmlns:a16="http://schemas.microsoft.com/office/drawing/2014/main" id="{CC973AC1-F330-4135-A7DC-CF1F7CEB126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969100" y="5940498"/>
            <a:ext cx="566280" cy="764432"/>
          </a:xfrm>
          <a:prstGeom prst="rect">
            <a:avLst/>
          </a:prstGeom>
          <a:effectLst>
            <a:outerShdw blurRad="50800" dist="38100" dir="16200000" rotWithShape="0">
              <a:prstClr val="black">
                <a:alpha val="40000"/>
              </a:prstClr>
            </a:outerShdw>
          </a:effectLst>
        </p:spPr>
      </p:pic>
      <p:pic>
        <p:nvPicPr>
          <p:cNvPr id="60" name="Bild 59" descr="Kvinna">
            <a:extLst>
              <a:ext uri="{FF2B5EF4-FFF2-40B4-BE49-F238E27FC236}">
                <a16:creationId xmlns:a16="http://schemas.microsoft.com/office/drawing/2014/main" id="{83E102E0-70FA-4281-A2B4-B5E3D70FAE8D}"/>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0263900" y="6101751"/>
            <a:ext cx="775617" cy="572700"/>
          </a:xfrm>
          <a:prstGeom prst="rect">
            <a:avLst/>
          </a:prstGeom>
          <a:effectLst>
            <a:outerShdw blurRad="50800" dist="38100" dir="16200000" rotWithShape="0">
              <a:prstClr val="black">
                <a:alpha val="40000"/>
              </a:prstClr>
            </a:outerShdw>
          </a:effectLst>
        </p:spPr>
      </p:pic>
      <p:pic>
        <p:nvPicPr>
          <p:cNvPr id="5" name="Ljud 4">
            <a:hlinkClick r:id="" action="ppaction://media"/>
            <a:extLst>
              <a:ext uri="{FF2B5EF4-FFF2-40B4-BE49-F238E27FC236}">
                <a16:creationId xmlns:a16="http://schemas.microsoft.com/office/drawing/2014/main" id="{AC715C11-6728-4A97-939D-31B4FE280890}"/>
              </a:ext>
            </a:extLst>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63968118"/>
      </p:ext>
    </p:extLst>
  </p:cSld>
  <p:clrMapOvr>
    <a:masterClrMapping/>
  </p:clrMapOvr>
  <mc:AlternateContent xmlns:mc="http://schemas.openxmlformats.org/markup-compatibility/2006" xmlns:p14="http://schemas.microsoft.com/office/powerpoint/2010/main">
    <mc:Choice Requires="p14">
      <p:transition spd="slow" p14:dur="2000" advTm="57897"/>
    </mc:Choice>
    <mc:Fallback xmlns="">
      <p:transition spd="slow" advTm="57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4D6A17-FAFF-41EB-AA1F-38C08042EB3F}"/>
              </a:ext>
            </a:extLst>
          </p:cNvPr>
          <p:cNvSpPr>
            <a:spLocks noGrp="1"/>
          </p:cNvSpPr>
          <p:nvPr>
            <p:ph type="title"/>
          </p:nvPr>
        </p:nvSpPr>
        <p:spPr>
          <a:xfrm>
            <a:off x="754649" y="164157"/>
            <a:ext cx="10682702" cy="1239266"/>
          </a:xfrm>
        </p:spPr>
        <p:txBody>
          <a:bodyPr/>
          <a:lstStyle/>
          <a:p>
            <a:r>
              <a:rPr lang="sv-SE"/>
              <a:t>Upplägg för processöversynen</a:t>
            </a:r>
          </a:p>
        </p:txBody>
      </p:sp>
      <p:sp>
        <p:nvSpPr>
          <p:cNvPr id="4" name="V-form 14">
            <a:extLst>
              <a:ext uri="{FF2B5EF4-FFF2-40B4-BE49-F238E27FC236}">
                <a16:creationId xmlns:a16="http://schemas.microsoft.com/office/drawing/2014/main" id="{97D4CE98-C566-4FFF-BAA3-D193717AB7F4}"/>
              </a:ext>
            </a:extLst>
          </p:cNvPr>
          <p:cNvSpPr/>
          <p:nvPr/>
        </p:nvSpPr>
        <p:spPr bwMode="auto">
          <a:xfrm>
            <a:off x="505270" y="2528527"/>
            <a:ext cx="4244812" cy="2242162"/>
          </a:xfrm>
          <a:prstGeom prst="chevron">
            <a:avLst>
              <a:gd name="adj" fmla="val 25178"/>
            </a:avLst>
          </a:prstGeom>
          <a:solidFill>
            <a:schemeClr val="accent3">
              <a:lumMod val="20000"/>
              <a:lumOff val="80000"/>
            </a:schemeClr>
          </a:solidFill>
          <a:ln w="57150">
            <a:solidFill>
              <a:schemeClr val="accent3">
                <a:lumMod val="75000"/>
              </a:schemeClr>
            </a:solidFill>
          </a:ln>
          <a:effectLst/>
        </p:spPr>
        <p:txBody>
          <a:bodyPr vert="horz" wrap="square" lIns="91434" tIns="45717" rIns="91434" bIns="45717" numCol="1" rtlCol="0" anchor="ctr" anchorCtr="0" compatLnSpc="1">
            <a:prstTxWarp prst="textNoShape">
              <a:avLst/>
            </a:prstTxWarp>
          </a:bodyPr>
          <a:lstStyle/>
          <a:p>
            <a:pPr defTabSz="554492" fontAlgn="base">
              <a:spcBef>
                <a:spcPct val="20000"/>
              </a:spcBef>
              <a:spcAft>
                <a:spcPct val="0"/>
              </a:spcAft>
            </a:pPr>
            <a:r>
              <a:rPr lang="sv-SE" sz="2400">
                <a:solidFill>
                  <a:prstClr val="black"/>
                </a:solidFill>
                <a:latin typeface="Arial" charset="0"/>
                <a:ea typeface="ＭＳ Ｐゴシック" charset="0"/>
              </a:rPr>
              <a:t>Kartläggning</a:t>
            </a:r>
          </a:p>
          <a:p>
            <a:pPr defTabSz="554492" fontAlgn="base">
              <a:spcBef>
                <a:spcPct val="20000"/>
              </a:spcBef>
              <a:spcAft>
                <a:spcPct val="0"/>
              </a:spcAft>
            </a:pPr>
            <a:r>
              <a:rPr lang="sv-SE" sz="2400">
                <a:solidFill>
                  <a:prstClr val="black"/>
                </a:solidFill>
                <a:latin typeface="Arial" charset="0"/>
                <a:ea typeface="ＭＳ Ｐゴシック" charset="0"/>
              </a:rPr>
              <a:t>Önskat läge</a:t>
            </a:r>
          </a:p>
          <a:p>
            <a:pPr defTabSz="554492" fontAlgn="base">
              <a:spcBef>
                <a:spcPct val="20000"/>
              </a:spcBef>
              <a:spcAft>
                <a:spcPct val="0"/>
              </a:spcAft>
            </a:pPr>
            <a:r>
              <a:rPr lang="sv-SE" sz="2400">
                <a:solidFill>
                  <a:prstClr val="black"/>
                </a:solidFill>
                <a:latin typeface="Arial" charset="0"/>
                <a:ea typeface="ＭＳ Ｐゴシック" charset="0"/>
              </a:rPr>
              <a:t>Förbättringsområden</a:t>
            </a:r>
          </a:p>
        </p:txBody>
      </p:sp>
      <p:sp>
        <p:nvSpPr>
          <p:cNvPr id="10" name="V-form 14">
            <a:extLst>
              <a:ext uri="{FF2B5EF4-FFF2-40B4-BE49-F238E27FC236}">
                <a16:creationId xmlns:a16="http://schemas.microsoft.com/office/drawing/2014/main" id="{9722F63E-BBB3-4ADC-91AC-2A7F049D3428}"/>
              </a:ext>
            </a:extLst>
          </p:cNvPr>
          <p:cNvSpPr/>
          <p:nvPr/>
        </p:nvSpPr>
        <p:spPr bwMode="auto">
          <a:xfrm>
            <a:off x="9450548" y="2528527"/>
            <a:ext cx="2398859" cy="2242162"/>
          </a:xfrm>
          <a:prstGeom prst="chevron">
            <a:avLst>
              <a:gd name="adj" fmla="val 25178"/>
            </a:avLst>
          </a:prstGeom>
          <a:solidFill>
            <a:schemeClr val="accent3">
              <a:lumMod val="60000"/>
              <a:lumOff val="40000"/>
            </a:schemeClr>
          </a:solidFill>
          <a:ln>
            <a:noFill/>
          </a:ln>
          <a:effectLst/>
        </p:spPr>
        <p:txBody>
          <a:bodyPr vert="horz" wrap="square" lIns="91434" tIns="45717" rIns="91434" bIns="45717" numCol="1" rtlCol="0" anchor="ctr" anchorCtr="0" compatLnSpc="1">
            <a:prstTxWarp prst="textNoShape">
              <a:avLst/>
            </a:prstTxWarp>
          </a:bodyPr>
          <a:lstStyle/>
          <a:p>
            <a:pPr defTabSz="554492" fontAlgn="base">
              <a:spcBef>
                <a:spcPct val="20000"/>
              </a:spcBef>
              <a:spcAft>
                <a:spcPct val="0"/>
              </a:spcAft>
            </a:pPr>
            <a:r>
              <a:rPr lang="sv-SE" sz="2400">
                <a:solidFill>
                  <a:prstClr val="black"/>
                </a:solidFill>
                <a:latin typeface="Arial" charset="0"/>
                <a:ea typeface="ＭＳ Ｐゴシック" charset="0"/>
              </a:rPr>
              <a:t>Följa upp! Säkra!</a:t>
            </a:r>
          </a:p>
        </p:txBody>
      </p:sp>
      <p:sp>
        <p:nvSpPr>
          <p:cNvPr id="12" name="Platshållare för datum 11">
            <a:extLst>
              <a:ext uri="{FF2B5EF4-FFF2-40B4-BE49-F238E27FC236}">
                <a16:creationId xmlns:a16="http://schemas.microsoft.com/office/drawing/2014/main" id="{BE1480CE-5C4A-4C55-9D15-570A7AE6DB1B}"/>
              </a:ext>
            </a:extLst>
          </p:cNvPr>
          <p:cNvSpPr>
            <a:spLocks noGrp="1"/>
          </p:cNvSpPr>
          <p:nvPr>
            <p:ph type="dt" sz="half" idx="14"/>
          </p:nvPr>
        </p:nvSpPr>
        <p:spPr/>
        <p:txBody>
          <a:bodyPr/>
          <a:lstStyle/>
          <a:p>
            <a:pPr defTabSz="554492"/>
            <a:fld id="{35273069-C9FB-4F03-9052-E676D1171B57}" type="datetime1">
              <a:rPr lang="sv-SE">
                <a:solidFill>
                  <a:prstClr val="black">
                    <a:tint val="75000"/>
                  </a:prstClr>
                </a:solidFill>
                <a:latin typeface="Calibri Light"/>
              </a:rPr>
              <a:pPr defTabSz="554492"/>
              <a:t>2020-12-14</a:t>
            </a:fld>
            <a:endParaRPr lang="en-US">
              <a:solidFill>
                <a:prstClr val="black">
                  <a:tint val="75000"/>
                </a:prstClr>
              </a:solidFill>
              <a:latin typeface="Calibri Light"/>
            </a:endParaRPr>
          </a:p>
        </p:txBody>
      </p:sp>
      <p:sp>
        <p:nvSpPr>
          <p:cNvPr id="5" name="V-form 14">
            <a:extLst>
              <a:ext uri="{FF2B5EF4-FFF2-40B4-BE49-F238E27FC236}">
                <a16:creationId xmlns:a16="http://schemas.microsoft.com/office/drawing/2014/main" id="{788B6434-209F-4E0E-BBF5-9476E0D7051F}"/>
              </a:ext>
            </a:extLst>
          </p:cNvPr>
          <p:cNvSpPr/>
          <p:nvPr/>
        </p:nvSpPr>
        <p:spPr bwMode="auto">
          <a:xfrm>
            <a:off x="5087782" y="2528527"/>
            <a:ext cx="4025065" cy="2242162"/>
          </a:xfrm>
          <a:prstGeom prst="chevron">
            <a:avLst>
              <a:gd name="adj" fmla="val 25178"/>
            </a:avLst>
          </a:prstGeom>
          <a:solidFill>
            <a:schemeClr val="accent3">
              <a:lumMod val="40000"/>
              <a:lumOff val="60000"/>
            </a:schemeClr>
          </a:solidFill>
          <a:ln>
            <a:noFill/>
          </a:ln>
          <a:effectLst/>
        </p:spPr>
        <p:txBody>
          <a:bodyPr vert="horz" wrap="square" lIns="91434" tIns="45717" rIns="91434" bIns="45717" numCol="1" rtlCol="0" anchor="ctr" anchorCtr="0" compatLnSpc="1">
            <a:prstTxWarp prst="textNoShape">
              <a:avLst/>
            </a:prstTxWarp>
          </a:bodyPr>
          <a:lstStyle/>
          <a:p>
            <a:pPr defTabSz="554492" fontAlgn="base">
              <a:spcBef>
                <a:spcPct val="20000"/>
              </a:spcBef>
              <a:spcAft>
                <a:spcPct val="0"/>
              </a:spcAft>
            </a:pPr>
            <a:r>
              <a:rPr lang="sv-SE" sz="2400">
                <a:solidFill>
                  <a:prstClr val="black"/>
                </a:solidFill>
                <a:latin typeface="Arial" charset="0"/>
                <a:ea typeface="ＭＳ Ｐゴシック" charset="0"/>
              </a:rPr>
              <a:t>Implementera</a:t>
            </a:r>
          </a:p>
          <a:p>
            <a:pPr defTabSz="554492" fontAlgn="base">
              <a:spcBef>
                <a:spcPct val="20000"/>
              </a:spcBef>
              <a:spcAft>
                <a:spcPct val="0"/>
              </a:spcAft>
            </a:pPr>
            <a:r>
              <a:rPr lang="sv-SE" sz="2400">
                <a:solidFill>
                  <a:prstClr val="black"/>
                </a:solidFill>
                <a:latin typeface="Arial" charset="0"/>
                <a:ea typeface="ＭＳ Ｐゴシック" charset="0"/>
              </a:rPr>
              <a:t>Hålla ihop, skapa helhet</a:t>
            </a:r>
          </a:p>
          <a:p>
            <a:pPr defTabSz="554492" fontAlgn="base">
              <a:spcBef>
                <a:spcPct val="20000"/>
              </a:spcBef>
              <a:spcAft>
                <a:spcPct val="0"/>
              </a:spcAft>
            </a:pPr>
            <a:endParaRPr lang="sv-SE" sz="2400">
              <a:solidFill>
                <a:prstClr val="black"/>
              </a:solidFill>
              <a:latin typeface="Arial" charset="0"/>
              <a:ea typeface="ＭＳ Ｐゴシック" charset="0"/>
            </a:endParaRPr>
          </a:p>
          <a:p>
            <a:pPr defTabSz="554492" fontAlgn="base">
              <a:spcBef>
                <a:spcPct val="20000"/>
              </a:spcBef>
              <a:spcAft>
                <a:spcPct val="0"/>
              </a:spcAft>
            </a:pPr>
            <a:endParaRPr lang="sv-SE" sz="2400">
              <a:solidFill>
                <a:prstClr val="black"/>
              </a:solidFill>
              <a:latin typeface="Arial" charset="0"/>
              <a:ea typeface="ＭＳ Ｐゴシック" charset="0"/>
            </a:endParaRPr>
          </a:p>
        </p:txBody>
      </p:sp>
      <p:sp>
        <p:nvSpPr>
          <p:cNvPr id="6" name="V-form 14">
            <a:extLst>
              <a:ext uri="{FF2B5EF4-FFF2-40B4-BE49-F238E27FC236}">
                <a16:creationId xmlns:a16="http://schemas.microsoft.com/office/drawing/2014/main" id="{F7405C5E-C115-4CC2-B6E7-F1BDE2A307A1}"/>
              </a:ext>
            </a:extLst>
          </p:cNvPr>
          <p:cNvSpPr/>
          <p:nvPr/>
        </p:nvSpPr>
        <p:spPr bwMode="auto">
          <a:xfrm>
            <a:off x="5566064" y="3820523"/>
            <a:ext cx="1338759" cy="284290"/>
          </a:xfrm>
          <a:prstGeom prst="chevron">
            <a:avLst/>
          </a:prstGeom>
          <a:solidFill>
            <a:schemeClr val="accent3">
              <a:lumMod val="20000"/>
              <a:lumOff val="80000"/>
            </a:schemeClr>
          </a:solidFill>
          <a:ln>
            <a:noFill/>
          </a:ln>
          <a:effectLst/>
        </p:spPr>
        <p:txBody>
          <a:bodyPr vert="horz" wrap="square" lIns="91434" tIns="45717" rIns="91434" bIns="45717" numCol="1" rtlCol="0" anchor="ctr" anchorCtr="0" compatLnSpc="1">
            <a:prstTxWarp prst="textNoShape">
              <a:avLst/>
            </a:prstTxWarp>
          </a:bodyPr>
          <a:lstStyle/>
          <a:p>
            <a:pPr marL="342884" indent="-342884" algn="ctr" defTabSz="554492" fontAlgn="base">
              <a:spcBef>
                <a:spcPct val="20000"/>
              </a:spcBef>
              <a:spcAft>
                <a:spcPct val="0"/>
              </a:spcAft>
            </a:pPr>
            <a:endParaRPr lang="sv-SE" sz="2800">
              <a:solidFill>
                <a:prstClr val="black"/>
              </a:solidFill>
              <a:latin typeface="Arial" charset="0"/>
              <a:ea typeface="ＭＳ Ｐゴシック" charset="0"/>
            </a:endParaRPr>
          </a:p>
        </p:txBody>
      </p:sp>
      <p:sp>
        <p:nvSpPr>
          <p:cNvPr id="7" name="V-form 14">
            <a:extLst>
              <a:ext uri="{FF2B5EF4-FFF2-40B4-BE49-F238E27FC236}">
                <a16:creationId xmlns:a16="http://schemas.microsoft.com/office/drawing/2014/main" id="{9D925705-8C27-4A45-B6A1-7523B7A4CF6B}"/>
              </a:ext>
            </a:extLst>
          </p:cNvPr>
          <p:cNvSpPr/>
          <p:nvPr/>
        </p:nvSpPr>
        <p:spPr bwMode="auto">
          <a:xfrm>
            <a:off x="5301038" y="4380999"/>
            <a:ext cx="1723046" cy="284290"/>
          </a:xfrm>
          <a:prstGeom prst="chevron">
            <a:avLst/>
          </a:prstGeom>
          <a:solidFill>
            <a:schemeClr val="accent3">
              <a:lumMod val="20000"/>
              <a:lumOff val="80000"/>
            </a:schemeClr>
          </a:solidFill>
          <a:ln>
            <a:noFill/>
          </a:ln>
          <a:effectLst/>
        </p:spPr>
        <p:txBody>
          <a:bodyPr vert="horz" wrap="square" lIns="91434" tIns="45717" rIns="91434" bIns="45717" numCol="1" rtlCol="0" anchor="ctr" anchorCtr="0" compatLnSpc="1">
            <a:prstTxWarp prst="textNoShape">
              <a:avLst/>
            </a:prstTxWarp>
          </a:bodyPr>
          <a:lstStyle/>
          <a:p>
            <a:pPr marL="342884" indent="-342884" algn="ctr" defTabSz="554492" fontAlgn="base">
              <a:spcBef>
                <a:spcPct val="20000"/>
              </a:spcBef>
              <a:spcAft>
                <a:spcPct val="0"/>
              </a:spcAft>
            </a:pPr>
            <a:endParaRPr lang="sv-SE" sz="2800">
              <a:solidFill>
                <a:prstClr val="black"/>
              </a:solidFill>
              <a:latin typeface="Arial" charset="0"/>
              <a:ea typeface="ＭＳ Ｐゴシック" charset="0"/>
            </a:endParaRPr>
          </a:p>
        </p:txBody>
      </p:sp>
      <p:sp>
        <p:nvSpPr>
          <p:cNvPr id="8" name="V-form 14">
            <a:extLst>
              <a:ext uri="{FF2B5EF4-FFF2-40B4-BE49-F238E27FC236}">
                <a16:creationId xmlns:a16="http://schemas.microsoft.com/office/drawing/2014/main" id="{86A0C408-9811-4E26-9D27-AD85B0D71CC2}"/>
              </a:ext>
            </a:extLst>
          </p:cNvPr>
          <p:cNvSpPr/>
          <p:nvPr/>
        </p:nvSpPr>
        <p:spPr bwMode="auto">
          <a:xfrm>
            <a:off x="7189341" y="4221469"/>
            <a:ext cx="1338759" cy="284290"/>
          </a:xfrm>
          <a:prstGeom prst="chevron">
            <a:avLst/>
          </a:prstGeom>
          <a:solidFill>
            <a:schemeClr val="accent3">
              <a:lumMod val="20000"/>
              <a:lumOff val="80000"/>
            </a:schemeClr>
          </a:solidFill>
          <a:ln>
            <a:noFill/>
          </a:ln>
          <a:effectLst/>
        </p:spPr>
        <p:txBody>
          <a:bodyPr vert="horz" wrap="square" lIns="91434" tIns="45717" rIns="91434" bIns="45717" numCol="1" rtlCol="0" anchor="ctr" anchorCtr="0" compatLnSpc="1">
            <a:prstTxWarp prst="textNoShape">
              <a:avLst/>
            </a:prstTxWarp>
          </a:bodyPr>
          <a:lstStyle/>
          <a:p>
            <a:pPr marL="342884" indent="-342884" algn="ctr" defTabSz="554492" fontAlgn="base">
              <a:spcBef>
                <a:spcPct val="20000"/>
              </a:spcBef>
              <a:spcAft>
                <a:spcPct val="0"/>
              </a:spcAft>
            </a:pPr>
            <a:endParaRPr lang="sv-SE" sz="2800">
              <a:solidFill>
                <a:prstClr val="black"/>
              </a:solidFill>
              <a:latin typeface="Arial" charset="0"/>
              <a:ea typeface="ＭＳ Ｐゴシック" charset="0"/>
            </a:endParaRPr>
          </a:p>
        </p:txBody>
      </p:sp>
      <p:sp>
        <p:nvSpPr>
          <p:cNvPr id="9" name="V-form 14">
            <a:extLst>
              <a:ext uri="{FF2B5EF4-FFF2-40B4-BE49-F238E27FC236}">
                <a16:creationId xmlns:a16="http://schemas.microsoft.com/office/drawing/2014/main" id="{D3F3E5C0-01E3-442A-962D-74C8B4D3C23E}"/>
              </a:ext>
            </a:extLst>
          </p:cNvPr>
          <p:cNvSpPr/>
          <p:nvPr/>
        </p:nvSpPr>
        <p:spPr bwMode="auto">
          <a:xfrm>
            <a:off x="6904822" y="3517400"/>
            <a:ext cx="1828673" cy="284290"/>
          </a:xfrm>
          <a:prstGeom prst="chevron">
            <a:avLst/>
          </a:prstGeom>
          <a:solidFill>
            <a:schemeClr val="accent3">
              <a:lumMod val="20000"/>
              <a:lumOff val="80000"/>
            </a:schemeClr>
          </a:solidFill>
          <a:ln>
            <a:noFill/>
          </a:ln>
          <a:effectLst/>
        </p:spPr>
        <p:txBody>
          <a:bodyPr vert="horz" wrap="square" lIns="91434" tIns="45717" rIns="91434" bIns="45717" numCol="1" rtlCol="0" anchor="ctr" anchorCtr="0" compatLnSpc="1">
            <a:prstTxWarp prst="textNoShape">
              <a:avLst/>
            </a:prstTxWarp>
          </a:bodyPr>
          <a:lstStyle/>
          <a:p>
            <a:pPr marL="342884" indent="-342884" algn="ctr" defTabSz="554492" fontAlgn="base">
              <a:spcBef>
                <a:spcPct val="20000"/>
              </a:spcBef>
              <a:spcAft>
                <a:spcPct val="0"/>
              </a:spcAft>
            </a:pPr>
            <a:endParaRPr lang="sv-SE" sz="2800">
              <a:solidFill>
                <a:prstClr val="black"/>
              </a:solidFill>
              <a:latin typeface="Arial" charset="0"/>
              <a:ea typeface="ＭＳ Ｐゴシック" charset="0"/>
            </a:endParaRPr>
          </a:p>
        </p:txBody>
      </p:sp>
      <p:sp>
        <p:nvSpPr>
          <p:cNvPr id="14" name="Romb 13">
            <a:extLst>
              <a:ext uri="{FF2B5EF4-FFF2-40B4-BE49-F238E27FC236}">
                <a16:creationId xmlns:a16="http://schemas.microsoft.com/office/drawing/2014/main" id="{21AEC5E0-9C0B-495B-AB88-C99EEB1DD1E6}"/>
              </a:ext>
            </a:extLst>
          </p:cNvPr>
          <p:cNvSpPr/>
          <p:nvPr/>
        </p:nvSpPr>
        <p:spPr>
          <a:xfrm>
            <a:off x="4782012" y="3325854"/>
            <a:ext cx="738374" cy="667381"/>
          </a:xfrm>
          <a:prstGeom prst="diamond">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5" name="Romb 14">
            <a:extLst>
              <a:ext uri="{FF2B5EF4-FFF2-40B4-BE49-F238E27FC236}">
                <a16:creationId xmlns:a16="http://schemas.microsoft.com/office/drawing/2014/main" id="{71AF8FE9-3E31-4252-9E9C-15FDA859D940}"/>
              </a:ext>
            </a:extLst>
          </p:cNvPr>
          <p:cNvSpPr/>
          <p:nvPr/>
        </p:nvSpPr>
        <p:spPr>
          <a:xfrm>
            <a:off x="205144" y="3325854"/>
            <a:ext cx="738374" cy="667381"/>
          </a:xfrm>
          <a:prstGeom prst="diamond">
            <a:avLst/>
          </a:prstGeom>
          <a:solidFill>
            <a:schemeClr val="accent3">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9" name="textruta 18">
            <a:extLst>
              <a:ext uri="{FF2B5EF4-FFF2-40B4-BE49-F238E27FC236}">
                <a16:creationId xmlns:a16="http://schemas.microsoft.com/office/drawing/2014/main" id="{5FC8428A-6DF0-4449-9D29-88B5689FCC94}"/>
              </a:ext>
            </a:extLst>
          </p:cNvPr>
          <p:cNvSpPr txBox="1"/>
          <p:nvPr/>
        </p:nvSpPr>
        <p:spPr>
          <a:xfrm>
            <a:off x="5960436" y="5905276"/>
            <a:ext cx="4674548" cy="584775"/>
          </a:xfrm>
          <a:prstGeom prst="rect">
            <a:avLst/>
          </a:prstGeom>
          <a:noFill/>
        </p:spPr>
        <p:txBody>
          <a:bodyPr wrap="square" rtlCol="0">
            <a:spAutoFit/>
          </a:bodyPr>
          <a:lstStyle/>
          <a:p>
            <a:r>
              <a:rPr lang="sv-SE" sz="1600"/>
              <a:t>* Beslutad av koncernledningen Region Västmanland, förankrad i Regionala ledningsgruppen</a:t>
            </a:r>
          </a:p>
        </p:txBody>
      </p:sp>
      <p:sp>
        <p:nvSpPr>
          <p:cNvPr id="20" name="textruta 19">
            <a:extLst>
              <a:ext uri="{FF2B5EF4-FFF2-40B4-BE49-F238E27FC236}">
                <a16:creationId xmlns:a16="http://schemas.microsoft.com/office/drawing/2014/main" id="{869A0F60-975E-4ABE-92B7-CEBA44BB23E2}"/>
              </a:ext>
            </a:extLst>
          </p:cNvPr>
          <p:cNvSpPr txBox="1"/>
          <p:nvPr/>
        </p:nvSpPr>
        <p:spPr>
          <a:xfrm>
            <a:off x="573039" y="3136605"/>
            <a:ext cx="304675" cy="523220"/>
          </a:xfrm>
          <a:prstGeom prst="rect">
            <a:avLst/>
          </a:prstGeom>
          <a:noFill/>
        </p:spPr>
        <p:txBody>
          <a:bodyPr wrap="square" rtlCol="0">
            <a:spAutoFit/>
          </a:bodyPr>
          <a:lstStyle/>
          <a:p>
            <a:r>
              <a:rPr lang="sv-SE" sz="2800"/>
              <a:t>*</a:t>
            </a:r>
          </a:p>
        </p:txBody>
      </p:sp>
      <p:pic>
        <p:nvPicPr>
          <p:cNvPr id="13" name="Ljud 12">
            <a:hlinkClick r:id="" action="ppaction://media"/>
            <a:extLst>
              <a:ext uri="{FF2B5EF4-FFF2-40B4-BE49-F238E27FC236}">
                <a16:creationId xmlns:a16="http://schemas.microsoft.com/office/drawing/2014/main" id="{D445A9CD-4475-454D-9C52-7F1A2F1139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32673016"/>
      </p:ext>
    </p:extLst>
  </p:cSld>
  <p:clrMapOvr>
    <a:masterClrMapping/>
  </p:clrMapOvr>
  <mc:AlternateContent xmlns:mc="http://schemas.openxmlformats.org/markup-compatibility/2006" xmlns:p14="http://schemas.microsoft.com/office/powerpoint/2010/main">
    <mc:Choice Requires="p14">
      <p:transition spd="slow" p14:dur="2000" advTm="94567"/>
    </mc:Choice>
    <mc:Fallback xmlns="">
      <p:transition spd="slow" advTm="94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04265E60-5C47-4E64-BD36-611CA4702E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6167" y="2323680"/>
            <a:ext cx="3623852" cy="3623852"/>
          </a:xfrm>
          <a:prstGeom prst="rect">
            <a:avLst/>
          </a:prstGeom>
          <a:noFill/>
        </p:spPr>
      </p:pic>
      <p:sp>
        <p:nvSpPr>
          <p:cNvPr id="3" name="Rubrik 2">
            <a:extLst>
              <a:ext uri="{FF2B5EF4-FFF2-40B4-BE49-F238E27FC236}">
                <a16:creationId xmlns:a16="http://schemas.microsoft.com/office/drawing/2014/main" id="{51475CCF-69C0-4825-9672-E678E245CCB6}"/>
              </a:ext>
            </a:extLst>
          </p:cNvPr>
          <p:cNvSpPr>
            <a:spLocks noGrp="1"/>
          </p:cNvSpPr>
          <p:nvPr>
            <p:ph type="title"/>
          </p:nvPr>
        </p:nvSpPr>
        <p:spPr/>
        <p:txBody>
          <a:bodyPr anchor="b">
            <a:normAutofit/>
          </a:bodyPr>
          <a:lstStyle/>
          <a:p>
            <a:r>
              <a:rPr lang="sv-SE"/>
              <a:t>Sen kom…</a:t>
            </a:r>
          </a:p>
        </p:txBody>
      </p:sp>
      <p:sp>
        <p:nvSpPr>
          <p:cNvPr id="4" name="Platshållare för datum 3">
            <a:extLst>
              <a:ext uri="{FF2B5EF4-FFF2-40B4-BE49-F238E27FC236}">
                <a16:creationId xmlns:a16="http://schemas.microsoft.com/office/drawing/2014/main" id="{4F28DF2C-B323-48D8-AFAC-4B5C6A1F6EEE}"/>
              </a:ext>
            </a:extLst>
          </p:cNvPr>
          <p:cNvSpPr>
            <a:spLocks noGrp="1"/>
          </p:cNvSpPr>
          <p:nvPr>
            <p:ph type="dt" sz="half" idx="14"/>
          </p:nvPr>
        </p:nvSpPr>
        <p:spPr/>
        <p:txBody>
          <a:bodyPr wrap="square">
            <a:normAutofit/>
          </a:bodyPr>
          <a:lstStyle/>
          <a:p>
            <a:pPr>
              <a:spcAft>
                <a:spcPts val="600"/>
              </a:spcAft>
            </a:pPr>
            <a:fld id="{995C967C-67C7-4621-A3F4-421FC821AE41}" type="datetime1">
              <a:rPr lang="sv-SE" smtClean="0"/>
              <a:pPr>
                <a:spcAft>
                  <a:spcPts val="600"/>
                </a:spcAft>
              </a:pPr>
              <a:t>2020-12-14</a:t>
            </a:fld>
            <a:endParaRPr lang="en-US"/>
          </a:p>
        </p:txBody>
      </p:sp>
      <p:sp>
        <p:nvSpPr>
          <p:cNvPr id="5" name="Platshållare för bildnummer 4">
            <a:extLst>
              <a:ext uri="{FF2B5EF4-FFF2-40B4-BE49-F238E27FC236}">
                <a16:creationId xmlns:a16="http://schemas.microsoft.com/office/drawing/2014/main" id="{F45A4FD7-B765-4B7F-80E0-73FC5838F314}"/>
              </a:ext>
            </a:extLst>
          </p:cNvPr>
          <p:cNvSpPr>
            <a:spLocks noGrp="1"/>
          </p:cNvSpPr>
          <p:nvPr>
            <p:ph type="sldNum" sz="quarter" idx="16"/>
          </p:nvPr>
        </p:nvSpPr>
        <p:spPr/>
        <p:txBody>
          <a:bodyPr wrap="square">
            <a:normAutofit/>
          </a:bodyPr>
          <a:lstStyle/>
          <a:p>
            <a:pPr>
              <a:spcAft>
                <a:spcPts val="600"/>
              </a:spcAft>
            </a:pPr>
            <a:fld id="{B6F15528-21DE-4FAA-801E-634DDDAF4B2B}" type="slidenum">
              <a:rPr lang="sv-SE" smtClean="0"/>
              <a:pPr>
                <a:spcAft>
                  <a:spcPts val="600"/>
                </a:spcAft>
              </a:pPr>
              <a:t>9</a:t>
            </a:fld>
            <a:endParaRPr lang="sv-SE"/>
          </a:p>
        </p:txBody>
      </p:sp>
      <p:pic>
        <p:nvPicPr>
          <p:cNvPr id="8" name="Ljud 7">
            <a:hlinkClick r:id="" action="ppaction://media"/>
            <a:extLst>
              <a:ext uri="{FF2B5EF4-FFF2-40B4-BE49-F238E27FC236}">
                <a16:creationId xmlns:a16="http://schemas.microsoft.com/office/drawing/2014/main" id="{F717AF69-5DE4-4A3A-858D-7CA07818E9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22907141"/>
      </p:ext>
    </p:extLst>
  </p:cSld>
  <p:clrMapOvr>
    <a:masterClrMapping/>
  </p:clrMapOvr>
  <mc:AlternateContent xmlns:mc="http://schemas.openxmlformats.org/markup-compatibility/2006" xmlns:p14="http://schemas.microsoft.com/office/powerpoint/2010/main">
    <mc:Choice Requires="p14">
      <p:transition spd="slow" p14:dur="2000" advTm="42385"/>
    </mc:Choice>
    <mc:Fallback xmlns="">
      <p:transition spd="slow" advTm="42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7"/>
</p:tagLst>
</file>

<file path=ppt/tags/tag2.xml><?xml version="1.0" encoding="utf-8"?>
<p:tagLst xmlns:a="http://schemas.openxmlformats.org/drawingml/2006/main" xmlns:r="http://schemas.openxmlformats.org/officeDocument/2006/relationships" xmlns:p="http://schemas.openxmlformats.org/presentationml/2006/main">
  <p:tag name="TIMING" val="|19"/>
</p:tagLst>
</file>

<file path=ppt/theme/theme1.xml><?xml version="1.0" encoding="utf-8"?>
<a:theme xmlns:a="http://schemas.openxmlformats.org/drawingml/2006/main" name="Region Västmanland Blå">
  <a:themeElements>
    <a:clrScheme name="Region Västmanland Blå">
      <a:dk1>
        <a:sysClr val="windowText" lastClr="000000"/>
      </a:dk1>
      <a:lt1>
        <a:sysClr val="window" lastClr="FFFFFF"/>
      </a:lt1>
      <a:dk2>
        <a:srgbClr val="7F7F7F"/>
      </a:dk2>
      <a:lt2>
        <a:srgbClr val="FFFFFF"/>
      </a:lt2>
      <a:accent1>
        <a:srgbClr val="3C82AF"/>
      </a:accent1>
      <a:accent2>
        <a:srgbClr val="4B467D"/>
      </a:accent2>
      <a:accent3>
        <a:srgbClr val="339D94"/>
      </a:accent3>
      <a:accent4>
        <a:srgbClr val="670F3B"/>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B468A0C-3AD1-40F7-951D-9B6CF80846B1}" vid="{2459BC67-DD28-465A-A611-64CAAD410A4A}"/>
    </a:ext>
  </a:extLst>
</a:theme>
</file>

<file path=ppt/theme/theme2.xml><?xml version="1.0" encoding="utf-8"?>
<a:theme xmlns:a="http://schemas.openxmlformats.org/drawingml/2006/main" name="1_Region Västmanland Blå">
  <a:themeElements>
    <a:clrScheme name="Region Västmanland Blå">
      <a:dk1>
        <a:sysClr val="windowText" lastClr="000000"/>
      </a:dk1>
      <a:lt1>
        <a:sysClr val="window" lastClr="FFFFFF"/>
      </a:lt1>
      <a:dk2>
        <a:srgbClr val="7F7F7F"/>
      </a:dk2>
      <a:lt2>
        <a:srgbClr val="FFFFFF"/>
      </a:lt2>
      <a:accent1>
        <a:srgbClr val="3C82AF"/>
      </a:accent1>
      <a:accent2>
        <a:srgbClr val="4B467D"/>
      </a:accent2>
      <a:accent3>
        <a:srgbClr val="339D94"/>
      </a:accent3>
      <a:accent4>
        <a:srgbClr val="670F3B"/>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B468A0C-3AD1-40F7-951D-9B6CF80846B1}" vid="{2459BC67-DD28-465A-A611-64CAAD410A4A}"/>
    </a:ext>
  </a:extLst>
</a:theme>
</file>

<file path=ppt/theme/theme3.xml><?xml version="1.0" encoding="utf-8"?>
<a:theme xmlns:a="http://schemas.openxmlformats.org/drawingml/2006/main" name="Region Västmanland Grön">
  <a:themeElements>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B468A0C-3AD1-40F7-951D-9B6CF80846B1}" vid="{72B876D8-DEED-4268-B914-085C35FD99C3}"/>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9f3eee6-52ad-419b-b53c-bd7ecdb467cf">
      <UserInfo>
        <DisplayName>Malin Jonasson</DisplayName>
        <AccountId>23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B5539F13FA9F14BA3E9903C9000209C" ma:contentTypeVersion="6" ma:contentTypeDescription="Create a new document." ma:contentTypeScope="" ma:versionID="6a520744078acd776c625e2ad135aa7a">
  <xsd:schema xmlns:xsd="http://www.w3.org/2001/XMLSchema" xmlns:xs="http://www.w3.org/2001/XMLSchema" xmlns:p="http://schemas.microsoft.com/office/2006/metadata/properties" xmlns:ns2="5bcae9d1-dd11-4cc8-9010-5049ff656a46" xmlns:ns3="d9f3eee6-52ad-419b-b53c-bd7ecdb467cf" targetNamespace="http://schemas.microsoft.com/office/2006/metadata/properties" ma:root="true" ma:fieldsID="04487bb4597a7690eeb0af228e593a76" ns2:_="" ns3:_="">
    <xsd:import namespace="5bcae9d1-dd11-4cc8-9010-5049ff656a46"/>
    <xsd:import namespace="d9f3eee6-52ad-419b-b53c-bd7ecdb467c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cae9d1-dd11-4cc8-9010-5049ff656a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f3eee6-52ad-419b-b53c-bd7ecdb467c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3B4041-E33A-4805-88A4-A5E777135FCC}">
  <ds:schemaRefs>
    <ds:schemaRef ds:uri="http://schemas.microsoft.com/sharepoint/v3/contenttype/forms"/>
  </ds:schemaRefs>
</ds:datastoreItem>
</file>

<file path=customXml/itemProps2.xml><?xml version="1.0" encoding="utf-8"?>
<ds:datastoreItem xmlns:ds="http://schemas.openxmlformats.org/officeDocument/2006/customXml" ds:itemID="{81E5FEDC-D08E-4BC0-B309-1C847B1B8BB2}">
  <ds:schemaRefs>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purl.org/dc/elements/1.1/"/>
    <ds:schemaRef ds:uri="http://schemas.microsoft.com/office/2006/metadata/properties"/>
    <ds:schemaRef ds:uri="d9f3eee6-52ad-419b-b53c-bd7ecdb467cf"/>
    <ds:schemaRef ds:uri="5bcae9d1-dd11-4cc8-9010-5049ff656a46"/>
    <ds:schemaRef ds:uri="http://www.w3.org/XML/1998/namespace"/>
  </ds:schemaRefs>
</ds:datastoreItem>
</file>

<file path=customXml/itemProps3.xml><?xml version="1.0" encoding="utf-8"?>
<ds:datastoreItem xmlns:ds="http://schemas.openxmlformats.org/officeDocument/2006/customXml" ds:itemID="{B70018F3-A4D2-4D41-93A8-05339058DF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cae9d1-dd11-4cc8-9010-5049ff656a46"/>
    <ds:schemaRef ds:uri="d9f3eee6-52ad-419b-b53c-bd7ecdb467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TotalTime>
  <Words>1667</Words>
  <Application>Microsoft Office PowerPoint</Application>
  <PresentationFormat>Bredbild</PresentationFormat>
  <Paragraphs>531</Paragraphs>
  <Slides>34</Slides>
  <Notes>27</Notes>
  <HiddenSlides>0</HiddenSlides>
  <MMClips>34</MMClips>
  <ScaleCrop>false</ScaleCrop>
  <HeadingPairs>
    <vt:vector size="4" baseType="variant">
      <vt:variant>
        <vt:lpstr>Tema</vt:lpstr>
      </vt:variant>
      <vt:variant>
        <vt:i4>3</vt:i4>
      </vt:variant>
      <vt:variant>
        <vt:lpstr>Bildrubriker</vt:lpstr>
      </vt:variant>
      <vt:variant>
        <vt:i4>34</vt:i4>
      </vt:variant>
    </vt:vector>
  </HeadingPairs>
  <TitlesOfParts>
    <vt:vector size="37" baseType="lpstr">
      <vt:lpstr>Region Västmanland Blå</vt:lpstr>
      <vt:lpstr>1_Region Västmanland Blå</vt:lpstr>
      <vt:lpstr>Region Västmanland Grön</vt:lpstr>
      <vt:lpstr>Presentation av delresultat  Processöversyn barn, ungdomar och unga vuxna – psykisk ohälsa</vt:lpstr>
      <vt:lpstr>Är det ett problem?</vt:lpstr>
      <vt:lpstr>Definition av psykisk ohälsa</vt:lpstr>
      <vt:lpstr>Hur upplever du att stöd, vård och behandling av barn, ungdomar och unga vuxnas psykiska ohälsa fungerar? </vt:lpstr>
      <vt:lpstr>Film om nära vård, barn och unga</vt:lpstr>
      <vt:lpstr>PowerPoint-presentation</vt:lpstr>
      <vt:lpstr>Processöversyn barn, ungdomar och unga vuxna psykisk ohälsa</vt:lpstr>
      <vt:lpstr>Upplägg för processöversynen</vt:lpstr>
      <vt:lpstr>Sen kom…</vt:lpstr>
      <vt:lpstr>Samhandlingstrappan</vt:lpstr>
      <vt:lpstr>PowerPoint-presentation</vt:lpstr>
      <vt:lpstr>PowerPoint-presentation</vt:lpstr>
      <vt:lpstr>PowerPoint-presentation</vt:lpstr>
      <vt:lpstr>Klara 11 år – lätt till måttlig problematik </vt:lpstr>
      <vt:lpstr>PowerPoint-presentation</vt:lpstr>
      <vt:lpstr>Sammanfattning av problembilden</vt:lpstr>
      <vt:lpstr>PowerPoint-presentation</vt:lpstr>
      <vt:lpstr>PowerPoint-presentation</vt:lpstr>
      <vt:lpstr>Viktiga identifierade områden</vt:lpstr>
      <vt:lpstr>PowerPoint-presentation</vt:lpstr>
      <vt:lpstr>Program Nära vård</vt:lpstr>
      <vt:lpstr>  Identifierade förbättringsområden</vt:lpstr>
      <vt:lpstr>PowerPoint-presentation</vt:lpstr>
      <vt:lpstr>PowerPoint-presentation</vt:lpstr>
      <vt:lpstr>Att beakta vid prioritering av förbättringsområde</vt:lpstr>
      <vt:lpstr>Förslag till styrning av fortsatt förbättringsområde</vt:lpstr>
      <vt:lpstr>PowerPoint-presentation</vt:lpstr>
      <vt:lpstr>Arbetsgruppen har haft en bred sammansättning med representation från olika huvudmän, olika kommuner, olika verksamheter. Är det viktigt när man gör ett sådant här jobb? </vt:lpstr>
      <vt:lpstr>Hur fungerar det för arbetsgruppen att delta i ett sådant här förbättringsarbete?</vt:lpstr>
      <vt:lpstr>Hur fungerar det för arbetsgruppen att lägga tid på ett sådant här arbete?</vt:lpstr>
      <vt:lpstr>Insikter och tankar efter första fasen</vt:lpstr>
      <vt:lpstr>Stort tack!</vt:lpstr>
      <vt:lpstr>Avrundning</vt:lpstr>
      <vt:lpstr>Tack! Vid frågor eller synpunkter, hör gärna av er till: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av delresultat  Processöversyn barn, ungdomar och unga vuxna – psykisk ohälsa</dc:title>
  <dc:creator>Montelius, Therese</dc:creator>
  <cp:lastModifiedBy>Malin Helander</cp:lastModifiedBy>
  <cp:revision>2</cp:revision>
  <dcterms:created xsi:type="dcterms:W3CDTF">2020-12-03T12:38:07Z</dcterms:created>
  <dcterms:modified xsi:type="dcterms:W3CDTF">2020-12-14T14:38:07Z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0x010100FB5539F13FA9F14BA3E9903C9000209C</vt:lpwstr>
  </property>
</Properties>
</file>